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b" ContentType="application/vnd.ms-excel.sheet.binary.macroEnabled.12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3.xml" ContentType="application/vnd.openxmlformats-officedocument.presentationml.notesSlide+xml"/>
  <Override PartName="/ppt/charts/chart6.xml" ContentType="application/vnd.openxmlformats-officedocument.drawingml.chart+xml"/>
  <Override PartName="/ppt/tags/tag58.xml" ContentType="application/vnd.openxmlformats-officedocument.presentationml.tags+xml"/>
  <Override PartName="/ppt/notesSlides/notesSlide4.xml" ContentType="application/vnd.openxmlformats-officedocument.presentationml.notesSlide+xml"/>
  <Override PartName="/ppt/charts/chart7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453" r:id="rId2"/>
    <p:sldId id="451" r:id="rId3"/>
    <p:sldId id="264" r:id="rId4"/>
    <p:sldId id="452" r:id="rId5"/>
    <p:sldId id="450" r:id="rId6"/>
    <p:sldId id="298" r:id="rId7"/>
  </p:sldIdLst>
  <p:sldSz cx="12192000" cy="6858000"/>
  <p:notesSz cx="6858000" cy="9144000"/>
  <p:custDataLst>
    <p:tags r:id="rId9"/>
  </p:custData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FF9900"/>
    <a:srgbClr val="FF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82" d="100"/>
          <a:sy n="82" d="100"/>
        </p:scale>
        <p:origin x="300" y="-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Binary_Worksheet.xlsb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Binary_Worksheet1.xlsb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Binary_Worksheet2.xlsb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Binary_Worksheet3.xlsb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Binary_Worksheet4.xlsb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780000\Desktop\Bases%20Rob&#244;\QUEST_RISCOS_FINA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[QUEST_RISCOS_FINAL.xlsx]SUBMETIDAS!Tabela dinâmica1</c:name>
    <c:fmtId val="69"/>
  </c:pivotSource>
  <c:chart>
    <c:autoTitleDeleted val="1"/>
    <c:pivotFmts>
      <c:pivotFmt>
        <c:idx val="0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</c:pivotFmt>
      <c:pivotFmt>
        <c:idx val="6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</c:pivotFmt>
      <c:pivotFmt>
        <c:idx val="7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</c:pivotFmt>
      <c:pivotFmt>
        <c:idx val="8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</c:pivotFmt>
      <c:pivotFmt>
        <c:idx val="10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</c:pivotFmt>
      <c:pivotFmt>
        <c:idx val="11"/>
        <c:spPr>
          <a:solidFill>
            <a:schemeClr val="accent6"/>
          </a:solidFill>
          <a:ln w="19050" cap="flat" cmpd="sng" algn="ctr">
            <a:solidFill>
              <a:schemeClr val="lt1"/>
            </a:solidFill>
            <a:round/>
          </a:ln>
          <a:effectLst/>
        </c:spPr>
      </c:pivotFmt>
    </c:pivotFmts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6827195467422094E-2"/>
          <c:y val="3.6827195467422094E-2"/>
          <c:w val="0.92634560906515584"/>
          <c:h val="0.92634560906515584"/>
        </c:manualLayout>
      </c:layout>
      <c:doughnutChart>
        <c:varyColors val="0"/>
        <c:ser>
          <c:idx val="0"/>
          <c:order val="0"/>
          <c:dPt>
            <c:idx val="0"/>
            <c:bubble3D val="0"/>
            <c:spPr>
              <a:solidFill>
                <a:srgbClr val="007770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0-21F0-4E55-9CCC-1C2A292243A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21F0-4E55-9CCC-1C2A292243A0}"/>
              </c:ext>
            </c:extLst>
          </c:dPt>
          <c:dPt>
            <c:idx val="2"/>
            <c:bubble3D val="0"/>
            <c:spPr>
              <a:solidFill>
                <a:srgbClr val="B00000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2-21F0-4E55-9CCC-1C2A292243A0}"/>
              </c:ext>
            </c:extLst>
          </c:dPt>
          <c:val>
            <c:numRef>
              <c:f>Sheet1!$A$1:$A$3</c:f>
              <c:numCache>
                <c:formatCode>General</c:formatCode>
                <c:ptCount val="3"/>
                <c:pt idx="0">
                  <c:v>1.3462574044157244E-2</c:v>
                </c:pt>
                <c:pt idx="1">
                  <c:v>2.2437623406928739E-3</c:v>
                </c:pt>
                <c:pt idx="2">
                  <c:v>0.23110752109136598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F0-4E55-9CCC-1C2A292243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6"/>
      </c:doughnutChart>
    </c:plotArea>
    <c:plotVisOnly val="0"/>
    <c:dispBlanksAs val="gap"/>
    <c:showDLblsOverMax val="1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6827195467422094E-2"/>
          <c:y val="3.6827195467422094E-2"/>
          <c:w val="0.92634560906515584"/>
          <c:h val="0.92634560906515584"/>
        </c:manualLayout>
      </c:layout>
      <c:doughnutChart>
        <c:varyColors val="0"/>
        <c:ser>
          <c:idx val="0"/>
          <c:order val="0"/>
          <c:dPt>
            <c:idx val="0"/>
            <c:bubble3D val="0"/>
            <c:spPr>
              <a:solidFill>
                <a:srgbClr val="007770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0-6C31-42E3-BD36-63AC349CB53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1-6C31-42E3-BD36-63AC349CB533}"/>
              </c:ext>
            </c:extLst>
          </c:dPt>
          <c:dPt>
            <c:idx val="2"/>
            <c:bubble3D val="0"/>
            <c:spPr>
              <a:solidFill>
                <a:srgbClr val="B00000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2-6C31-42E3-BD36-63AC349CB533}"/>
              </c:ext>
            </c:extLst>
          </c:dPt>
          <c:val>
            <c:numRef>
              <c:f>Sheet1!$A$1:$A$3</c:f>
              <c:numCache>
                <c:formatCode>General</c:formatCode>
                <c:ptCount val="3"/>
                <c:pt idx="0">
                  <c:v>4.4871219599748723E-3</c:v>
                </c:pt>
                <c:pt idx="1">
                  <c:v>8.9742439199497447E-3</c:v>
                </c:pt>
                <c:pt idx="2">
                  <c:v>0.14583146369918334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C31-42E3-BD36-63AC349CB5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3"/>
      </c:doughnutChart>
    </c:plotArea>
    <c:plotVisOnly val="0"/>
    <c:dispBlanksAs val="gap"/>
    <c:showDLblsOverMax val="1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5616438356164383E-2"/>
          <c:y val="3.5616438356164383E-2"/>
          <c:w val="0.92876712328767119"/>
          <c:h val="0.92876712328767119"/>
        </c:manualLayout>
      </c:layout>
      <c:doughnutChart>
        <c:varyColors val="0"/>
        <c:ser>
          <c:idx val="0"/>
          <c:order val="0"/>
          <c:dPt>
            <c:idx val="0"/>
            <c:bubble3D val="0"/>
            <c:spPr>
              <a:solidFill>
                <a:srgbClr val="B00000"/>
              </a:solidFill>
              <a:ln>
                <a:noFill/>
              </a:ln>
            </c:spPr>
            <c:extLst>
              <c:ext xmlns:c16="http://schemas.microsoft.com/office/drawing/2014/chart" uri="{C3380CC4-5D6E-409C-BE32-E72D297353CC}">
                <c16:uniqueId val="{00000000-08E9-4E74-A20A-214EE386E84B}"/>
              </c:ext>
            </c:extLst>
          </c:dPt>
          <c:val>
            <c:numRef>
              <c:f>Sheet1!$A$1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8E9-4E74-A20A-214EE386E8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1"/>
      </c:doughnutChart>
    </c:plotArea>
    <c:plotVisOnly val="0"/>
    <c:dispBlanksAs val="gap"/>
    <c:showDLblsOverMax val="1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8.0933852140077818E-3"/>
          <c:y val="8.6956521739130432E-2"/>
          <c:w val="0.98381322957198447"/>
          <c:h val="0.82608695652173914"/>
        </c:manualLayout>
      </c:layout>
      <c:barChart>
        <c:barDir val="bar"/>
        <c:grouping val="stacked"/>
        <c:varyColors val="0"/>
        <c:ser>
          <c:idx val="0"/>
          <c:order val="0"/>
          <c:spPr>
            <a:solidFill>
              <a:srgbClr val="F2F2F2"/>
            </a:solidFill>
            <a:ln>
              <a:noFill/>
            </a:ln>
          </c:spPr>
          <c:invertIfNegative val="0"/>
          <c:dLbls>
            <c:dLbl>
              <c:idx val="0"/>
              <c:layout>
                <c:manualLayout>
                  <c:x val="0"/>
                  <c:y val="5.016722408026756E-3"/>
                </c:manualLayout>
              </c:layout>
              <c:numFmt formatCode="#,##0&quot;%&quot;;&quot;-&quot;#,##0&quot;%&quot;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0-1289-4A0D-AE50-AC1551C56161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Sheet1!$A$1</c:f>
              <c:numCache>
                <c:formatCode>General</c:formatCode>
                <c:ptCount val="1"/>
                <c:pt idx="0">
                  <c:v>46.732255797610684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289-4A0D-AE50-AC1551C56161}"/>
            </c:ext>
          </c:extLst>
        </c:ser>
        <c:ser>
          <c:idx val="1"/>
          <c:order val="1"/>
          <c:spPr>
            <a:solidFill>
              <a:srgbClr val="000000"/>
            </a:solidFill>
            <a:ln>
              <a:noFill/>
            </a:ln>
          </c:spPr>
          <c:invertIfNegative val="0"/>
          <c:val>
            <c:numRef>
              <c:f>Sheet1!$A$2</c:f>
              <c:numCache>
                <c:formatCode>General</c:formatCode>
                <c:ptCount val="1"/>
                <c:pt idx="0">
                  <c:v>53.267744202389309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289-4A0D-AE50-AC1551C561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axId val="1038171752"/>
        <c:axId val="1"/>
      </c:barChart>
      <c:catAx>
        <c:axId val="1038171752"/>
        <c:scaling>
          <c:orientation val="maxMin"/>
        </c:scaling>
        <c:delete val="0"/>
        <c:axPos val="l"/>
        <c:majorGridlines>
          <c:spPr>
            <a:ln>
              <a:noFill/>
            </a:ln>
          </c:spPr>
        </c:majorGridlines>
        <c:majorTickMark val="none"/>
        <c:minorTickMark val="none"/>
        <c:tickLblPos val="none"/>
        <c:spPr>
          <a:ln w="9525" algn="ctr">
            <a:solidFill>
              <a:schemeClr val="tx1"/>
            </a:solidFill>
            <a:prstDash val="solid"/>
          </a:ln>
        </c:spPr>
        <c:crossAx val="1"/>
        <c:crosses val="min"/>
        <c:auto val="0"/>
        <c:lblAlgn val="ctr"/>
        <c:lblOffset val="100"/>
        <c:noMultiLvlLbl val="0"/>
      </c:catAx>
      <c:valAx>
        <c:axId val="1"/>
        <c:scaling>
          <c:orientation val="minMax"/>
          <c:max val="100"/>
          <c:min val="0"/>
        </c:scaling>
        <c:delete val="1"/>
        <c:axPos val="t"/>
        <c:numFmt formatCode="General" sourceLinked="1"/>
        <c:majorTickMark val="out"/>
        <c:minorTickMark val="none"/>
        <c:tickLblPos val="nextTo"/>
        <c:crossAx val="1038171752"/>
        <c:crosses val="min"/>
        <c:crossBetween val="between"/>
      </c:valAx>
    </c:plotArea>
    <c:plotVisOnly val="0"/>
    <c:dispBlanksAs val="gap"/>
    <c:showDLblsOverMax val="1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2.4367816091954021E-2"/>
          <c:y val="2.9478458049886622E-2"/>
          <c:w val="0.9517241379310345"/>
          <c:h val="0.94104308390022673"/>
        </c:manualLayout>
      </c:layout>
      <c:barChart>
        <c:barDir val="bar"/>
        <c:grouping val="clustered"/>
        <c:varyColors val="0"/>
        <c:ser>
          <c:idx val="0"/>
          <c:order val="0"/>
          <c:spPr>
            <a:solidFill>
              <a:srgbClr val="364D6E"/>
            </a:solidFill>
            <a:ln w="9525" algn="ctr">
              <a:solidFill>
                <a:schemeClr val="tx1"/>
              </a:solidFill>
              <a:prstDash val="solid"/>
            </a:ln>
          </c:spPr>
          <c:invertIfNegative val="0"/>
          <c:dLbls>
            <c:dLbl>
              <c:idx val="0"/>
              <c:layout>
                <c:manualLayout>
                  <c:x val="0"/>
                  <c:y val="1.7006802721088435E-3"/>
                </c:manualLayout>
              </c:layout>
              <c:numFmt formatCode="#,##0;&quot;-&quot;#,##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1400" kern="120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0-E16E-4010-B6D6-7BF69847875D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Sheet1!$A$1</c:f>
              <c:numCache>
                <c:formatCode>General</c:formatCode>
                <c:ptCount val="1"/>
                <c:pt idx="0">
                  <c:v>665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6E-4010-B6D6-7BF69847875D}"/>
            </c:ext>
          </c:extLst>
        </c:ser>
        <c:ser>
          <c:idx val="1"/>
          <c:order val="1"/>
          <c:spPr>
            <a:solidFill>
              <a:srgbClr val="4C6C9C"/>
            </a:solidFill>
            <a:ln w="9525" algn="ctr">
              <a:solidFill>
                <a:schemeClr val="tx1"/>
              </a:solidFill>
              <a:prstDash val="solid"/>
            </a:ln>
          </c:spPr>
          <c:invertIfNegative val="0"/>
          <c:dLbls>
            <c:dLbl>
              <c:idx val="0"/>
              <c:layout>
                <c:manualLayout>
                  <c:x val="0"/>
                  <c:y val="1.7006802721088435E-3"/>
                </c:manualLayout>
              </c:layout>
              <c:numFmt formatCode="#,##0;&quot;-&quot;#,##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1400" kern="120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2-E16E-4010-B6D6-7BF69847875D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Sheet1!$A$2</c:f>
              <c:numCache>
                <c:formatCode>General</c:formatCode>
                <c:ptCount val="1"/>
                <c:pt idx="0">
                  <c:v>654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16E-4010-B6D6-7BF69847875D}"/>
            </c:ext>
          </c:extLst>
        </c:ser>
        <c:ser>
          <c:idx val="2"/>
          <c:order val="2"/>
          <c:spPr>
            <a:solidFill>
              <a:srgbClr val="6F8DB9"/>
            </a:solidFill>
            <a:ln w="9525" algn="ctr">
              <a:solidFill>
                <a:schemeClr val="tx1"/>
              </a:solidFill>
              <a:prstDash val="solid"/>
            </a:ln>
          </c:spPr>
          <c:invertIfNegative val="0"/>
          <c:dLbls>
            <c:dLbl>
              <c:idx val="0"/>
              <c:layout>
                <c:manualLayout>
                  <c:x val="0"/>
                  <c:y val="1.7006802721088435E-3"/>
                </c:manualLayout>
              </c:layout>
              <c:numFmt formatCode="#,##0;&quot;-&quot;#,##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1400" kern="120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4-E16E-4010-B6D6-7BF69847875D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Sheet1!$A$3</c:f>
              <c:numCache>
                <c:formatCode>General</c:formatCode>
                <c:ptCount val="1"/>
                <c:pt idx="0">
                  <c:v>572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16E-4010-B6D6-7BF69847875D}"/>
            </c:ext>
          </c:extLst>
        </c:ser>
        <c:ser>
          <c:idx val="3"/>
          <c:order val="3"/>
          <c:spPr>
            <a:solidFill>
              <a:srgbClr val="9DB1CF"/>
            </a:solidFill>
            <a:ln w="9525" algn="ctr">
              <a:solidFill>
                <a:schemeClr val="tx1"/>
              </a:solidFill>
              <a:prstDash val="solid"/>
            </a:ln>
          </c:spPr>
          <c:invertIfNegative val="0"/>
          <c:dLbls>
            <c:dLbl>
              <c:idx val="0"/>
              <c:layout>
                <c:manualLayout>
                  <c:x val="0"/>
                  <c:y val="1.7006802721088435E-3"/>
                </c:manualLayout>
              </c:layout>
              <c:numFmt formatCode="#,##0;&quot;-&quot;#,##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6-E16E-4010-B6D6-7BF69847875D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Sheet1!$A$4</c:f>
              <c:numCache>
                <c:formatCode>General</c:formatCode>
                <c:ptCount val="1"/>
                <c:pt idx="0">
                  <c:v>566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E16E-4010-B6D6-7BF69847875D}"/>
            </c:ext>
          </c:extLst>
        </c:ser>
        <c:ser>
          <c:idx val="4"/>
          <c:order val="4"/>
          <c:spPr>
            <a:solidFill>
              <a:srgbClr val="C3CFE1"/>
            </a:solidFill>
            <a:ln w="9525" algn="ctr">
              <a:solidFill>
                <a:schemeClr val="tx1"/>
              </a:solidFill>
              <a:prstDash val="solid"/>
            </a:ln>
          </c:spPr>
          <c:invertIfNegative val="0"/>
          <c:dLbls>
            <c:dLbl>
              <c:idx val="0"/>
              <c:layout>
                <c:manualLayout>
                  <c:x val="0"/>
                  <c:y val="1.7006802721088435E-3"/>
                </c:manualLayout>
              </c:layout>
              <c:numFmt formatCode="#,##0;&quot;-&quot;#,##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8-E16E-4010-B6D6-7BF69847875D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Sheet1!$A$5</c:f>
              <c:numCache>
                <c:formatCode>General</c:formatCode>
                <c:ptCount val="1"/>
                <c:pt idx="0">
                  <c:v>557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E16E-4010-B6D6-7BF69847875D}"/>
            </c:ext>
          </c:extLst>
        </c:ser>
        <c:ser>
          <c:idx val="5"/>
          <c:order val="5"/>
          <c:spPr>
            <a:solidFill>
              <a:srgbClr val="DFE5EF"/>
            </a:solidFill>
            <a:ln w="9525" algn="ctr">
              <a:solidFill>
                <a:schemeClr val="tx1"/>
              </a:solidFill>
              <a:prstDash val="solid"/>
            </a:ln>
          </c:spPr>
          <c:invertIfNegative val="0"/>
          <c:dLbls>
            <c:dLbl>
              <c:idx val="0"/>
              <c:layout>
                <c:manualLayout>
                  <c:x val="0"/>
                  <c:y val="1.7006802721088435E-3"/>
                </c:manualLayout>
              </c:layout>
              <c:numFmt formatCode="#,##0;&quot;-&quot;#,##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A-E16E-4010-B6D6-7BF69847875D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Sheet1!$A$6</c:f>
              <c:numCache>
                <c:formatCode>General</c:formatCode>
                <c:ptCount val="1"/>
                <c:pt idx="0">
                  <c:v>477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E16E-4010-B6D6-7BF69847875D}"/>
            </c:ext>
          </c:extLst>
        </c:ser>
        <c:ser>
          <c:idx val="6"/>
          <c:order val="6"/>
          <c:spPr>
            <a:solidFill>
              <a:srgbClr val="C0C0C0"/>
            </a:solidFill>
            <a:ln w="9525" algn="ctr">
              <a:solidFill>
                <a:schemeClr val="tx1"/>
              </a:solidFill>
              <a:prstDash val="solid"/>
            </a:ln>
          </c:spPr>
          <c:invertIfNegative val="0"/>
          <c:dLbls>
            <c:dLbl>
              <c:idx val="0"/>
              <c:layout>
                <c:manualLayout>
                  <c:x val="-2.7586206896551722E-3"/>
                  <c:y val="1.7006802721088435E-3"/>
                </c:manualLayout>
              </c:layout>
              <c:numFmt formatCode="#,##0;&quot;-&quot;#,##0" sourceLinked="0"/>
              <c:spPr>
                <a:noFill/>
                <a:ln>
                  <a:noFill/>
                </a:ln>
              </c:spPr>
              <c:txPr>
                <a:bodyPr wrap="none"/>
                <a:lstStyle/>
                <a:p>
                  <a:pPr>
                    <a:defRPr sz="1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C-E16E-4010-B6D6-7BF69847875D}"/>
                </c:ext>
              </c:extLst>
            </c:dLbl>
            <c:spPr>
              <a:noFill/>
              <a:ln>
                <a:noFill/>
              </a:ln>
              <a:effectLst/>
            </c:sp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Sheet1!$A$7</c:f>
              <c:numCache>
                <c:formatCode>General</c:formatCode>
                <c:ptCount val="1"/>
                <c:pt idx="0">
                  <c:v>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E16E-4010-B6D6-7BF69847875D}"/>
            </c:ext>
          </c:extLst>
        </c:ser>
        <c:ser>
          <c:idx val="7"/>
          <c:order val="7"/>
          <c:spPr>
            <a:solidFill>
              <a:schemeClr val="bg2"/>
            </a:solidFill>
            <a:ln w="9525" algn="ctr">
              <a:solidFill>
                <a:schemeClr val="tx1"/>
              </a:solidFill>
              <a:prstDash val="solid"/>
            </a:ln>
          </c:spPr>
          <c:invertIfNegative val="0"/>
          <c:val>
            <c:numRef>
              <c:f>Sheet1!$A$8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E16E-4010-B6D6-7BF69847875D}"/>
            </c:ext>
          </c:extLst>
        </c:ser>
        <c:ser>
          <c:idx val="8"/>
          <c:order val="8"/>
          <c:spPr>
            <a:solidFill>
              <a:srgbClr val="FFFFFF"/>
            </a:solidFill>
            <a:ln w="9525" algn="ctr">
              <a:solidFill>
                <a:schemeClr val="tx1"/>
              </a:solidFill>
              <a:prstDash val="solid"/>
            </a:ln>
          </c:spPr>
          <c:invertIfNegative val="0"/>
          <c:val>
            <c:numRef>
              <c:f>Sheet1!$A$9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E16E-4010-B6D6-7BF6984787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1038231760"/>
        <c:axId val="1"/>
      </c:barChart>
      <c:catAx>
        <c:axId val="1038231760"/>
        <c:scaling>
          <c:orientation val="maxMin"/>
        </c:scaling>
        <c:delete val="0"/>
        <c:axPos val="l"/>
        <c:majorGridlines>
          <c:spPr>
            <a:ln>
              <a:noFill/>
            </a:ln>
          </c:spPr>
        </c:majorGridlines>
        <c:majorTickMark val="none"/>
        <c:minorTickMark val="none"/>
        <c:tickLblPos val="none"/>
        <c:spPr>
          <a:ln w="9525" algn="ctr">
            <a:solidFill>
              <a:schemeClr val="tx1"/>
            </a:solidFill>
            <a:prstDash val="solid"/>
          </a:ln>
        </c:spPr>
        <c:crossAx val="1"/>
        <c:crosses val="min"/>
        <c:auto val="0"/>
        <c:lblAlgn val="ctr"/>
        <c:lblOffset val="100"/>
        <c:noMultiLvlLbl val="0"/>
      </c:catAx>
      <c:valAx>
        <c:axId val="1"/>
        <c:scaling>
          <c:orientation val="minMax"/>
          <c:max val="665"/>
          <c:min val="0"/>
        </c:scaling>
        <c:delete val="1"/>
        <c:axPos val="t"/>
        <c:numFmt formatCode="General" sourceLinked="1"/>
        <c:majorTickMark val="out"/>
        <c:minorTickMark val="none"/>
        <c:tickLblPos val="nextTo"/>
        <c:crossAx val="1038231760"/>
        <c:crosses val="min"/>
        <c:crossBetween val="between"/>
      </c:valAx>
    </c:plotArea>
    <c:plotVisOnly val="0"/>
    <c:dispBlanksAs val="gap"/>
    <c:showDLblsOverMax val="1"/>
  </c:chart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[QUEST_RISCOS_FINAL.xlsx]APROVADAS2!Tabela dinâmica1</c:name>
    <c:fmtId val="3"/>
  </c:pivotSource>
  <c:chart>
    <c:autoTitleDeleted val="0"/>
    <c:pivotFmts>
      <c:pivotFmt>
        <c:idx val="0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6">
                  <a:satMod val="103000"/>
                  <a:lumMod val="102000"/>
                  <a:tint val="94000"/>
                </a:schemeClr>
              </a:gs>
              <a:gs pos="50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0588320339344219E-2"/>
          <c:y val="2.7512320970513371E-2"/>
          <c:w val="0.89045724610477583"/>
          <c:h val="0.9144660256315574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APROVADAS2!$J$3</c:f>
              <c:strCache>
                <c:ptCount val="1"/>
                <c:pt idx="0">
                  <c:v>VALOR LIBERADO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solidFill>
                <a:srgbClr val="00B050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APROVADAS2!$I$4:$I$9</c:f>
              <c:strCache>
                <c:ptCount val="5"/>
                <c:pt idx="0">
                  <c:v>28/dez</c:v>
                </c:pt>
                <c:pt idx="1">
                  <c:v>03/jan</c:v>
                </c:pt>
                <c:pt idx="2">
                  <c:v>04/jan</c:v>
                </c:pt>
                <c:pt idx="3">
                  <c:v>07/jan</c:v>
                </c:pt>
                <c:pt idx="4">
                  <c:v>11/jan</c:v>
                </c:pt>
              </c:strCache>
            </c:strRef>
          </c:cat>
          <c:val>
            <c:numRef>
              <c:f>APROVADAS2!$J$4:$J$9</c:f>
              <c:numCache>
                <c:formatCode>General</c:formatCode>
                <c:ptCount val="5"/>
                <c:pt idx="0">
                  <c:v>1500</c:v>
                </c:pt>
                <c:pt idx="1">
                  <c:v>2750</c:v>
                </c:pt>
                <c:pt idx="2">
                  <c:v>500</c:v>
                </c:pt>
                <c:pt idx="3">
                  <c:v>19500</c:v>
                </c:pt>
                <c:pt idx="4">
                  <c:v>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E7-4635-98FD-4C84A28D667A}"/>
            </c:ext>
          </c:extLst>
        </c:ser>
        <c:ser>
          <c:idx val="1"/>
          <c:order val="1"/>
          <c:tx>
            <c:strRef>
              <c:f>APROVADAS2!$K$3</c:f>
              <c:strCache>
                <c:ptCount val="1"/>
                <c:pt idx="0">
                  <c:v>VALOR DE PROPOSTA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spPr>
              <a:solidFill>
                <a:srgbClr val="0070C0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APROVADAS2!$I$4:$I$9</c:f>
              <c:strCache>
                <c:ptCount val="5"/>
                <c:pt idx="0">
                  <c:v>28/dez</c:v>
                </c:pt>
                <c:pt idx="1">
                  <c:v>03/jan</c:v>
                </c:pt>
                <c:pt idx="2">
                  <c:v>04/jan</c:v>
                </c:pt>
                <c:pt idx="3">
                  <c:v>07/jan</c:v>
                </c:pt>
                <c:pt idx="4">
                  <c:v>11/jan</c:v>
                </c:pt>
              </c:strCache>
            </c:strRef>
          </c:cat>
          <c:val>
            <c:numRef>
              <c:f>APROVADAS2!$K$4:$K$9</c:f>
              <c:numCache>
                <c:formatCode>General</c:formatCode>
                <c:ptCount val="5"/>
                <c:pt idx="0">
                  <c:v>5000</c:v>
                </c:pt>
                <c:pt idx="1">
                  <c:v>57000</c:v>
                </c:pt>
                <c:pt idx="2">
                  <c:v>17000</c:v>
                </c:pt>
                <c:pt idx="3">
                  <c:v>80000</c:v>
                </c:pt>
                <c:pt idx="4">
                  <c:v>27000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E7-4635-98FD-4C84A28D667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100"/>
        <c:axId val="763055048"/>
        <c:axId val="763055376"/>
      </c:barChart>
      <c:lineChart>
        <c:grouping val="standard"/>
        <c:varyColors val="0"/>
        <c:ser>
          <c:idx val="2"/>
          <c:order val="2"/>
          <c:tx>
            <c:strRef>
              <c:f>APROVADAS2!$L$3</c:f>
              <c:strCache>
                <c:ptCount val="1"/>
                <c:pt idx="0">
                  <c:v>Contagem de CNPJ</c:v>
                </c:pt>
              </c:strCache>
            </c:strRef>
          </c:tx>
          <c:spPr>
            <a:ln w="317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spPr>
              <a:solidFill>
                <a:schemeClr val="accent4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APROVADAS2!$I$4:$I$9</c:f>
              <c:strCache>
                <c:ptCount val="5"/>
                <c:pt idx="0">
                  <c:v>28/dez</c:v>
                </c:pt>
                <c:pt idx="1">
                  <c:v>03/jan</c:v>
                </c:pt>
                <c:pt idx="2">
                  <c:v>04/jan</c:v>
                </c:pt>
                <c:pt idx="3">
                  <c:v>07/jan</c:v>
                </c:pt>
                <c:pt idx="4">
                  <c:v>11/jan</c:v>
                </c:pt>
              </c:strCache>
            </c:strRef>
          </c:cat>
          <c:val>
            <c:numRef>
              <c:f>APROVADAS2!$L$4:$L$9</c:f>
              <c:numCache>
                <c:formatCode>General</c:formatCode>
                <c:ptCount val="5"/>
                <c:pt idx="0">
                  <c:v>1</c:v>
                </c:pt>
                <c:pt idx="1">
                  <c:v>4</c:v>
                </c:pt>
                <c:pt idx="2">
                  <c:v>2</c:v>
                </c:pt>
                <c:pt idx="3">
                  <c:v>6</c:v>
                </c:pt>
                <c:pt idx="4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2E7-4635-98FD-4C84A28D667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62154328"/>
        <c:axId val="762153016"/>
      </c:lineChart>
      <c:catAx>
        <c:axId val="763055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763055376"/>
        <c:crosses val="autoZero"/>
        <c:auto val="1"/>
        <c:lblAlgn val="ctr"/>
        <c:lblOffset val="100"/>
        <c:noMultiLvlLbl val="0"/>
      </c:catAx>
      <c:valAx>
        <c:axId val="7630553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763055048"/>
        <c:crosses val="autoZero"/>
        <c:crossBetween val="between"/>
      </c:valAx>
      <c:valAx>
        <c:axId val="762153016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762154328"/>
        <c:crosses val="max"/>
        <c:crossBetween val="between"/>
      </c:valAx>
      <c:catAx>
        <c:axId val="762154328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762153016"/>
        <c:crosses val="max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8.9415283170246648E-2"/>
          <c:y val="7.5892388451443568E-2"/>
          <c:w val="0.20961705151005902"/>
          <c:h val="0.242395117277007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4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/>
    <cs:fillRef idx="2">
      <cs:styleClr val="auto"/>
    </cs:fillRef>
    <cs:effectRef idx="1"/>
    <cs:fontRef idx="minor">
      <a:schemeClr val="dk1"/>
    </cs:fontRef>
    <cs:spPr/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26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dk1">
            <a:lumMod val="75000"/>
            <a:lumOff val="25000"/>
          </a:schemeClr>
        </a:solidFill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CDE5F-57F6-46AC-B933-F390DD57DFC4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0314A-8F1A-4C80-B937-FDF063489D1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662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4</a:t>
            </a:r>
          </a:p>
          <a:p>
            <a:r>
              <a:rPr lang="pt-BR" dirty="0"/>
              <a:t>1 – 3 – 5</a:t>
            </a:r>
          </a:p>
          <a:p>
            <a:r>
              <a:rPr lang="pt-BR" dirty="0"/>
              <a:t>2 – 7 – 10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023DA3-0C89-4740-B23A-3673E7A0BAE0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354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4</a:t>
            </a:r>
          </a:p>
          <a:p>
            <a:r>
              <a:rPr lang="pt-BR" dirty="0"/>
              <a:t>1 – 3 – 5</a:t>
            </a:r>
          </a:p>
          <a:p>
            <a:r>
              <a:rPr lang="pt-BR" dirty="0"/>
              <a:t>2 – 7 – 10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023DA3-0C89-4740-B23A-3673E7A0BAE0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9773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4</a:t>
            </a:r>
          </a:p>
          <a:p>
            <a:r>
              <a:rPr lang="pt-BR" dirty="0"/>
              <a:t>1 – 3 – 5</a:t>
            </a:r>
          </a:p>
          <a:p>
            <a:r>
              <a:rPr lang="pt-BR" dirty="0"/>
              <a:t>2 – 7 – 10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023DA3-0C89-4740-B23A-3673E7A0BAE0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9907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4</a:t>
            </a:r>
          </a:p>
          <a:p>
            <a:r>
              <a:rPr lang="pt-BR" dirty="0"/>
              <a:t>1 – 3 – 5</a:t>
            </a:r>
          </a:p>
          <a:p>
            <a:r>
              <a:rPr lang="pt-BR" dirty="0"/>
              <a:t>2 – 7 – 10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023DA3-0C89-4740-B23A-3673E7A0BAE0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7754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11AFFB-BCA9-48A2-A970-DBFEFEE53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DBDE6AA-9617-4C6F-9234-A79D5A01F0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1D997A-BB8F-4690-B0A7-6C61F723B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224458-1C3C-4026-93A1-72B6A4032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BFB9474-E498-4405-A1E1-44CFD7904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671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185EAA-F906-4933-9EFD-91A5DB539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34427FD-81CC-4511-B7C5-8504DBE5E6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734F063-E5B1-42C0-A456-EFE9D0AB8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32DBA11-70A0-4CD9-948E-3AE3EEEC8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20039DE-46A1-4DCC-9479-760D1B340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3868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2ABD551-8428-44DB-93F9-796D63EA77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B5991D7-074D-4100-BBE1-CEF738163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9154E90-614C-44D9-BE41-38899D6D1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53D945F-D29A-49EE-BC5A-4DB18C687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11C3F0-40AE-4EC5-BD3D-6B32EFC6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8539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4600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ulo y contenid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B5AEF2-F43E-4C92-A186-61C1E43CE8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2243" y="1087457"/>
            <a:ext cx="5297557" cy="1606047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s-ES" dirty="0"/>
              <a:t>Aquí Haga clic para modificar el estilo de título del patrón</a:t>
            </a:r>
          </a:p>
        </p:txBody>
      </p:sp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12E1D636-3017-4CF4-BA5F-3300C6684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62247" y="6559223"/>
            <a:ext cx="2743200" cy="365125"/>
          </a:xfrm>
        </p:spPr>
        <p:txBody>
          <a:bodyPr/>
          <a:lstStyle>
            <a:lvl1pPr>
              <a:defRPr sz="1100">
                <a:solidFill>
                  <a:schemeClr val="accent1"/>
                </a:solidFill>
              </a:defRPr>
            </a:lvl1pPr>
          </a:lstStyle>
          <a:p>
            <a:fld id="{BC0D97B6-E32F-4D7D-B839-7C3B51F2640F}" type="slidenum">
              <a:rPr lang="es-ES" smtClean="0"/>
              <a:pPr/>
              <a:t>‹nº›</a:t>
            </a:fld>
            <a:endParaRPr lang="es-ES" dirty="0"/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05897091-A449-4E0A-B444-7171DF9023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11024" y="337100"/>
            <a:ext cx="10758734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050"/>
            </a:lvl3pPr>
            <a:lvl4pPr marL="1371600" indent="0">
              <a:buFontTx/>
              <a:buNone/>
              <a:defRPr sz="1000"/>
            </a:lvl4pPr>
            <a:lvl5pPr marL="1828800" indent="0">
              <a:buFontTx/>
              <a:buNone/>
              <a:defRPr sz="1000"/>
            </a:lvl5pPr>
          </a:lstStyle>
          <a:p>
            <a:pPr lvl="0"/>
            <a:r>
              <a:rPr lang="es-ES" dirty="0"/>
              <a:t>Editar los estilos de texto del patrón</a:t>
            </a:r>
          </a:p>
        </p:txBody>
      </p:sp>
      <p:sp>
        <p:nvSpPr>
          <p:cNvPr id="18" name="Marcador de texto 16">
            <a:extLst>
              <a:ext uri="{FF2B5EF4-FFF2-40B4-BE49-F238E27FC236}">
                <a16:creationId xmlns:a16="http://schemas.microsoft.com/office/drawing/2014/main" id="{07C8BA77-3119-41AC-B33B-745A751CC06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1025" y="3093562"/>
            <a:ext cx="5308776" cy="3083401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2200"/>
              </a:spcAft>
              <a:buFontTx/>
              <a:buNone/>
              <a:defRPr lang="es-ES" sz="12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FontTx/>
              <a:buNone/>
              <a:defRPr lang="es-ES" sz="12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buFontTx/>
              <a:buNone/>
              <a:defRPr lang="es-ES" sz="12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buFontTx/>
              <a:buNone/>
              <a:defRPr lang="es-ES" sz="12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buFontTx/>
              <a:buNone/>
              <a:defRPr lang="es-ES"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s-ES" dirty="0"/>
              <a:t>Editar los estilos de texto del patrón</a:t>
            </a:r>
          </a:p>
        </p:txBody>
      </p:sp>
      <p:sp>
        <p:nvSpPr>
          <p:cNvPr id="20" name="Marcador de texto 16">
            <a:extLst>
              <a:ext uri="{FF2B5EF4-FFF2-40B4-BE49-F238E27FC236}">
                <a16:creationId xmlns:a16="http://schemas.microsoft.com/office/drawing/2014/main" id="{81AA2FC0-CE4E-483D-AF92-BEA6CD796B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99971" y="1087458"/>
            <a:ext cx="5081004" cy="5089506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spcAft>
                <a:spcPts val="2200"/>
              </a:spcAft>
              <a:buFontTx/>
              <a:buNone/>
              <a:defRPr lang="es-ES" sz="12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FontTx/>
              <a:buNone/>
              <a:defRPr lang="es-ES" sz="12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buFontTx/>
              <a:buNone/>
              <a:defRPr lang="es-ES" sz="12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buFontTx/>
              <a:buNone/>
              <a:defRPr lang="es-ES" sz="12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buFontTx/>
              <a:buNone/>
              <a:defRPr lang="es-ES"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s-ES" dirty="0"/>
              <a:t>Editar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455888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052FC6-780D-4FB0-90C2-6C6C39AFC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51EF39-A34B-42AD-8BE7-4D87C4EB9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C5B2E16-4469-4251-81B1-79D6F3CEB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5E2BDB-FE50-4C3B-8ECA-206E03C2F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52C55A-941F-403A-8612-293E51085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6919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99042-70BC-4336-BFB9-AD95D9980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F8CF35F-D1AA-44CD-8D53-20A6BB611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A0433A-EBEC-475A-A816-2345CA35F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6982E82-625D-47D2-BEB3-0F7983215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9A5149D-792C-42A6-A654-2DEFBF53E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6890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B18D0C-ED85-40AC-93F5-C80608CB8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A56715-BA8A-42F1-918F-8272E277E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D18AF82-155A-4091-9EF8-7452EE426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0CA4682-8AFF-4319-AEE0-8479F0924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119B408-8F5A-4F86-9463-FDF49C8D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B0EBDB7-DB80-4E56-983F-73D5CA18A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8219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393FF9-4564-4A85-919A-9BA90AE9E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BD0F75B-FA32-41CD-9D89-C9EC584F0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ECAB21-D80E-4A66-8EF1-9E001A560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76F7C1C-7AD5-4199-AE75-953A022FF6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F7EA21A-5B62-42FE-9918-6055631DA2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FA8EAA1-9BD9-4212-9CF6-EF63199FD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B09E194-0D61-4269-96D3-954B87EBC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F4E5A60-8304-4DE4-8E82-3D99C222F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864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5EA891-953D-4725-BD4E-71437CC65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9D052CC-EEDB-4EC6-9E2B-49666E5E1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998C3C1-8F86-4236-B9E7-46985D2B0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F014213-7D66-44A2-86A4-2A51E0FA5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2510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F0C0BA0-5316-4FE7-B7E6-FF009ADBD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0FD1D88-A0A4-40E1-9DC0-8F29BA37B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97A2D73-93BD-4B8F-81A8-E31348E13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5758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5E5FC4-BA4D-4046-B006-43676F614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288C73-7E1D-416C-B22A-EEDF7246D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71C1FB1-1569-468B-A873-3FF1EE972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23533E-03E1-4714-A9BE-EB6083F02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15836DB-50BA-4C59-AA95-1DC7F138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03F9DDF-68DE-47E2-A3EF-0A190A716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2872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039994-47A8-4671-B747-884882D66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8615825-FF31-441C-B3FB-D652ADE481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0DBD9E2-5A54-4286-96C8-1AFD91819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D4B7661-9988-4205-B7E4-0DED01428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C3BD18F-B86C-487F-A14D-3FB0F1AFB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EAAF550-6DE5-408D-A39B-DB876639C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1472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vmlDrawing" Target="../drawings/vmlDrawing1.v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to 7" hidden="1">
            <a:extLst>
              <a:ext uri="{FF2B5EF4-FFF2-40B4-BE49-F238E27FC236}">
                <a16:creationId xmlns:a16="http://schemas.microsoft.com/office/drawing/2014/main" id="{54E3AFE7-8D9E-4047-B9DE-F0822CB3B08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21485696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" name="Slide do think-cell" r:id="rId17" imgW="421" imgH="423" progId="TCLayout.ActiveDocument.1">
                  <p:embed/>
                </p:oleObj>
              </mc:Choice>
              <mc:Fallback>
                <p:oleObj name="Slide do think-cell" r:id="rId17" imgW="421" imgH="42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3D2AF64-4EDA-45A6-BE8F-4B3AD6B7C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251E4E-E96B-4509-81B2-2EFEEBF3FC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7FB0B-1CC5-48B9-87CF-5CA3F05D302A}" type="datetimeFigureOut">
              <a:rPr lang="pt-BR" smtClean="0"/>
              <a:t>14/01/2022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9A308DB-71EB-41E4-98B6-EAAB97BA29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EC5838B-0400-4E02-8A87-DCE5788DF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51E6F0-9867-4179-859A-1E11A7409234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MSIPCMContentMarking" descr="{&quot;HashCode&quot;:1044450374,&quot;Placement&quot;:&quot;Header&quot;,&quot;Top&quot;:0.0,&quot;Left&quot;:0.0,&quot;SlideWidth&quot;:960,&quot;SlideHeight&quot;:540}">
            <a:extLst>
              <a:ext uri="{FF2B5EF4-FFF2-40B4-BE49-F238E27FC236}">
                <a16:creationId xmlns:a16="http://schemas.microsoft.com/office/drawing/2014/main" id="{E68D9DCB-0676-4B37-9278-B6798A56B03D}"/>
              </a:ext>
            </a:extLst>
          </p:cNvPr>
          <p:cNvSpPr txBox="1"/>
          <p:nvPr userDrawn="1"/>
        </p:nvSpPr>
        <p:spPr>
          <a:xfrm>
            <a:off x="0" y="0"/>
            <a:ext cx="90718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992561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3.pn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6.sv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13" Type="http://schemas.openxmlformats.org/officeDocument/2006/relationships/tags" Target="../tags/tag15.xml"/><Relationship Id="rId18" Type="http://schemas.openxmlformats.org/officeDocument/2006/relationships/tags" Target="../tags/tag20.xml"/><Relationship Id="rId26" Type="http://schemas.openxmlformats.org/officeDocument/2006/relationships/chart" Target="../charts/chart4.xml"/><Relationship Id="rId3" Type="http://schemas.openxmlformats.org/officeDocument/2006/relationships/tags" Target="../tags/tag5.xml"/><Relationship Id="rId21" Type="http://schemas.openxmlformats.org/officeDocument/2006/relationships/oleObject" Target="../embeddings/oleObject3.bin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17" Type="http://schemas.openxmlformats.org/officeDocument/2006/relationships/tags" Target="../tags/tag19.xml"/><Relationship Id="rId25" Type="http://schemas.openxmlformats.org/officeDocument/2006/relationships/chart" Target="../charts/chart3.xml"/><Relationship Id="rId2" Type="http://schemas.openxmlformats.org/officeDocument/2006/relationships/tags" Target="../tags/tag4.xml"/><Relationship Id="rId16" Type="http://schemas.openxmlformats.org/officeDocument/2006/relationships/tags" Target="../tags/tag18.xml"/><Relationship Id="rId20" Type="http://schemas.openxmlformats.org/officeDocument/2006/relationships/notesSlide" Target="../notesSlides/notesSlide2.xml"/><Relationship Id="rId1" Type="http://schemas.openxmlformats.org/officeDocument/2006/relationships/vmlDrawing" Target="../drawings/vmlDrawing3.v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24" Type="http://schemas.openxmlformats.org/officeDocument/2006/relationships/chart" Target="../charts/chart2.xml"/><Relationship Id="rId5" Type="http://schemas.openxmlformats.org/officeDocument/2006/relationships/tags" Target="../tags/tag7.xml"/><Relationship Id="rId15" Type="http://schemas.openxmlformats.org/officeDocument/2006/relationships/tags" Target="../tags/tag17.xml"/><Relationship Id="rId23" Type="http://schemas.openxmlformats.org/officeDocument/2006/relationships/chart" Target="../charts/chart1.xml"/><Relationship Id="rId10" Type="http://schemas.openxmlformats.org/officeDocument/2006/relationships/tags" Target="../tags/tag12.xml"/><Relationship Id="rId19" Type="http://schemas.openxmlformats.org/officeDocument/2006/relationships/slideLayout" Target="../slideLayouts/slideLayout12.xml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tags" Target="../tags/tag16.xml"/><Relationship Id="rId22" Type="http://schemas.openxmlformats.org/officeDocument/2006/relationships/image" Target="../media/image2.emf"/><Relationship Id="rId27" Type="http://schemas.openxmlformats.org/officeDocument/2006/relationships/chart" Target="../charts/char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27.xml"/><Relationship Id="rId13" Type="http://schemas.openxmlformats.org/officeDocument/2006/relationships/tags" Target="../tags/tag32.xml"/><Relationship Id="rId18" Type="http://schemas.openxmlformats.org/officeDocument/2006/relationships/tags" Target="../tags/tag37.xml"/><Relationship Id="rId26" Type="http://schemas.openxmlformats.org/officeDocument/2006/relationships/tags" Target="../tags/tag45.xml"/><Relationship Id="rId39" Type="http://schemas.openxmlformats.org/officeDocument/2006/relationships/slideLayout" Target="../slideLayouts/slideLayout12.xml"/><Relationship Id="rId3" Type="http://schemas.openxmlformats.org/officeDocument/2006/relationships/tags" Target="../tags/tag22.xml"/><Relationship Id="rId21" Type="http://schemas.openxmlformats.org/officeDocument/2006/relationships/tags" Target="../tags/tag40.xml"/><Relationship Id="rId34" Type="http://schemas.openxmlformats.org/officeDocument/2006/relationships/tags" Target="../tags/tag53.xml"/><Relationship Id="rId42" Type="http://schemas.openxmlformats.org/officeDocument/2006/relationships/image" Target="../media/image2.emf"/><Relationship Id="rId47" Type="http://schemas.openxmlformats.org/officeDocument/2006/relationships/image" Target="../media/image10.svg"/><Relationship Id="rId7" Type="http://schemas.openxmlformats.org/officeDocument/2006/relationships/tags" Target="../tags/tag26.xml"/><Relationship Id="rId12" Type="http://schemas.openxmlformats.org/officeDocument/2006/relationships/tags" Target="../tags/tag31.xml"/><Relationship Id="rId17" Type="http://schemas.openxmlformats.org/officeDocument/2006/relationships/tags" Target="../tags/tag36.xml"/><Relationship Id="rId25" Type="http://schemas.openxmlformats.org/officeDocument/2006/relationships/tags" Target="../tags/tag44.xml"/><Relationship Id="rId33" Type="http://schemas.openxmlformats.org/officeDocument/2006/relationships/tags" Target="../tags/tag52.xml"/><Relationship Id="rId38" Type="http://schemas.openxmlformats.org/officeDocument/2006/relationships/tags" Target="../tags/tag57.xml"/><Relationship Id="rId46" Type="http://schemas.openxmlformats.org/officeDocument/2006/relationships/image" Target="../media/image9.png"/><Relationship Id="rId2" Type="http://schemas.openxmlformats.org/officeDocument/2006/relationships/tags" Target="../tags/tag21.xml"/><Relationship Id="rId16" Type="http://schemas.openxmlformats.org/officeDocument/2006/relationships/tags" Target="../tags/tag35.xml"/><Relationship Id="rId20" Type="http://schemas.openxmlformats.org/officeDocument/2006/relationships/tags" Target="../tags/tag39.xml"/><Relationship Id="rId29" Type="http://schemas.openxmlformats.org/officeDocument/2006/relationships/tags" Target="../tags/tag48.xml"/><Relationship Id="rId41" Type="http://schemas.openxmlformats.org/officeDocument/2006/relationships/oleObject" Target="../embeddings/oleObject4.bin"/><Relationship Id="rId1" Type="http://schemas.openxmlformats.org/officeDocument/2006/relationships/vmlDrawing" Target="../drawings/vmlDrawing4.vml"/><Relationship Id="rId6" Type="http://schemas.openxmlformats.org/officeDocument/2006/relationships/tags" Target="../tags/tag25.xml"/><Relationship Id="rId11" Type="http://schemas.openxmlformats.org/officeDocument/2006/relationships/tags" Target="../tags/tag30.xml"/><Relationship Id="rId24" Type="http://schemas.openxmlformats.org/officeDocument/2006/relationships/tags" Target="../tags/tag43.xml"/><Relationship Id="rId32" Type="http://schemas.openxmlformats.org/officeDocument/2006/relationships/tags" Target="../tags/tag51.xml"/><Relationship Id="rId37" Type="http://schemas.openxmlformats.org/officeDocument/2006/relationships/tags" Target="../tags/tag56.xml"/><Relationship Id="rId40" Type="http://schemas.openxmlformats.org/officeDocument/2006/relationships/notesSlide" Target="../notesSlides/notesSlide3.xml"/><Relationship Id="rId45" Type="http://schemas.openxmlformats.org/officeDocument/2006/relationships/image" Target="../media/image8.svg"/><Relationship Id="rId5" Type="http://schemas.openxmlformats.org/officeDocument/2006/relationships/tags" Target="../tags/tag24.xml"/><Relationship Id="rId15" Type="http://schemas.openxmlformats.org/officeDocument/2006/relationships/tags" Target="../tags/tag34.xml"/><Relationship Id="rId23" Type="http://schemas.openxmlformats.org/officeDocument/2006/relationships/tags" Target="../tags/tag42.xml"/><Relationship Id="rId28" Type="http://schemas.openxmlformats.org/officeDocument/2006/relationships/tags" Target="../tags/tag47.xml"/><Relationship Id="rId36" Type="http://schemas.openxmlformats.org/officeDocument/2006/relationships/tags" Target="../tags/tag55.xml"/><Relationship Id="rId10" Type="http://schemas.openxmlformats.org/officeDocument/2006/relationships/tags" Target="../tags/tag29.xml"/><Relationship Id="rId19" Type="http://schemas.openxmlformats.org/officeDocument/2006/relationships/tags" Target="../tags/tag38.xml"/><Relationship Id="rId31" Type="http://schemas.openxmlformats.org/officeDocument/2006/relationships/tags" Target="../tags/tag50.xml"/><Relationship Id="rId44" Type="http://schemas.openxmlformats.org/officeDocument/2006/relationships/image" Target="../media/image7.png"/><Relationship Id="rId4" Type="http://schemas.openxmlformats.org/officeDocument/2006/relationships/tags" Target="../tags/tag23.xml"/><Relationship Id="rId9" Type="http://schemas.openxmlformats.org/officeDocument/2006/relationships/tags" Target="../tags/tag28.xml"/><Relationship Id="rId14" Type="http://schemas.openxmlformats.org/officeDocument/2006/relationships/tags" Target="../tags/tag33.xml"/><Relationship Id="rId22" Type="http://schemas.openxmlformats.org/officeDocument/2006/relationships/tags" Target="../tags/tag41.xml"/><Relationship Id="rId27" Type="http://schemas.openxmlformats.org/officeDocument/2006/relationships/tags" Target="../tags/tag46.xml"/><Relationship Id="rId30" Type="http://schemas.openxmlformats.org/officeDocument/2006/relationships/tags" Target="../tags/tag49.xml"/><Relationship Id="rId35" Type="http://schemas.openxmlformats.org/officeDocument/2006/relationships/tags" Target="../tags/tag54.xml"/><Relationship Id="rId43" Type="http://schemas.openxmlformats.org/officeDocument/2006/relationships/chart" Target="../charts/char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chart" Target="../charts/chart7.xml"/><Relationship Id="rId2" Type="http://schemas.openxmlformats.org/officeDocument/2006/relationships/tags" Target="../tags/tag58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5.bin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729E430E-18B7-4B7C-B96D-44BA8840880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86667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5" name="Slide do think-cell" r:id="rId5" imgW="378" imgH="377" progId="TCLayout.ActiveDocument.1">
                  <p:embed/>
                </p:oleObj>
              </mc:Choice>
              <mc:Fallback>
                <p:oleObj name="Slide do think-cell" r:id="rId5" imgW="378" imgH="377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729E430E-18B7-4B7C-B96D-44BA884088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" name="Parallelogram 115">
            <a:extLst>
              <a:ext uri="{FF2B5EF4-FFF2-40B4-BE49-F238E27FC236}">
                <a16:creationId xmlns:a16="http://schemas.microsoft.com/office/drawing/2014/main" id="{2DF1A6F8-5B4C-4139-94AD-2B76699A0A5C}"/>
              </a:ext>
            </a:extLst>
          </p:cNvPr>
          <p:cNvSpPr/>
          <p:nvPr/>
        </p:nvSpPr>
        <p:spPr>
          <a:xfrm>
            <a:off x="1053780" y="-242963"/>
            <a:ext cx="3732089" cy="7577411"/>
          </a:xfrm>
          <a:prstGeom prst="parallelogram">
            <a:avLst>
              <a:gd name="adj" fmla="val 36797"/>
            </a:avLst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Parallelogram 116">
            <a:extLst>
              <a:ext uri="{FF2B5EF4-FFF2-40B4-BE49-F238E27FC236}">
                <a16:creationId xmlns:a16="http://schemas.microsoft.com/office/drawing/2014/main" id="{D62C86CF-4F21-47FB-A6F1-883EA5FE51C8}"/>
              </a:ext>
            </a:extLst>
          </p:cNvPr>
          <p:cNvSpPr/>
          <p:nvPr/>
        </p:nvSpPr>
        <p:spPr>
          <a:xfrm>
            <a:off x="1915123" y="-380974"/>
            <a:ext cx="3732089" cy="7577411"/>
          </a:xfrm>
          <a:prstGeom prst="parallelogram">
            <a:avLst>
              <a:gd name="adj" fmla="val 36797"/>
            </a:avLst>
          </a:prstGeom>
          <a:gradFill flip="none" rotWithShape="1">
            <a:gsLst>
              <a:gs pos="0">
                <a:srgbClr val="C31F1F"/>
              </a:gs>
              <a:gs pos="100000">
                <a:srgbClr val="E71D1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áfico 3" descr="Grupo de homens estrutura de tópicos">
            <a:extLst>
              <a:ext uri="{FF2B5EF4-FFF2-40B4-BE49-F238E27FC236}">
                <a16:creationId xmlns:a16="http://schemas.microsoft.com/office/drawing/2014/main" id="{64E33997-7750-4C63-B5A0-3C4F130FB28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b="39579"/>
          <a:stretch/>
        </p:blipFill>
        <p:spPr>
          <a:xfrm>
            <a:off x="9601200" y="1196794"/>
            <a:ext cx="914400" cy="552493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F473E90-3827-4FA9-BFEB-B7FB46917F87}"/>
              </a:ext>
            </a:extLst>
          </p:cNvPr>
          <p:cNvSpPr txBox="1"/>
          <p:nvPr/>
        </p:nvSpPr>
        <p:spPr>
          <a:xfrm>
            <a:off x="6096000" y="737239"/>
            <a:ext cx="6096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Raleway Black" pitchFamily="2" charset="0"/>
              </a:rPr>
              <a:t>CAMINHO</a:t>
            </a:r>
          </a:p>
          <a:p>
            <a:r>
              <a:rPr lang="en-US" sz="4800" b="1" dirty="0">
                <a:latin typeface="Raleway Black" pitchFamily="2" charset="0"/>
              </a:rPr>
              <a:t>DO</a:t>
            </a:r>
          </a:p>
          <a:p>
            <a:r>
              <a:rPr lang="en-US" sz="4800" b="1" dirty="0">
                <a:latin typeface="Raleway Black" pitchFamily="2" charset="0"/>
              </a:rPr>
              <a:t>EMPREENDEDOR</a:t>
            </a:r>
            <a:endParaRPr lang="en-US" b="1" dirty="0">
              <a:latin typeface="Raleway Black" pitchFamily="2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C72F442-D357-4B8B-BF95-B71A3B025578}"/>
              </a:ext>
            </a:extLst>
          </p:cNvPr>
          <p:cNvSpPr txBox="1"/>
          <p:nvPr/>
        </p:nvSpPr>
        <p:spPr>
          <a:xfrm>
            <a:off x="2173357" y="6467061"/>
            <a:ext cx="1921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14/01/2022</a:t>
            </a:r>
          </a:p>
        </p:txBody>
      </p:sp>
      <p:pic>
        <p:nvPicPr>
          <p:cNvPr id="11" name="Gráfico 10" descr="Seta de linha: curva no sentido anti-horário estrutura de tópicos">
            <a:extLst>
              <a:ext uri="{FF2B5EF4-FFF2-40B4-BE49-F238E27FC236}">
                <a16:creationId xmlns:a16="http://schemas.microsoft.com/office/drawing/2014/main" id="{43F60370-278C-4055-A38F-536D4CACB3C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4639107" flipH="1">
            <a:off x="9594908" y="669345"/>
            <a:ext cx="926983" cy="914400"/>
          </a:xfrm>
          <a:prstGeom prst="rect">
            <a:avLst/>
          </a:prstGeom>
        </p:spPr>
      </p:pic>
      <p:pic>
        <p:nvPicPr>
          <p:cNvPr id="55" name="Gráfico 54" descr="Seta de linha: curva no sentido anti-horário estrutura de tópicos">
            <a:extLst>
              <a:ext uri="{FF2B5EF4-FFF2-40B4-BE49-F238E27FC236}">
                <a16:creationId xmlns:a16="http://schemas.microsoft.com/office/drawing/2014/main" id="{EC805A43-A41B-48E4-8A84-4C9B66426C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5330101" flipH="1">
            <a:off x="9579283" y="1460705"/>
            <a:ext cx="926983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12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729E430E-18B7-4B7C-B96D-44BA8840880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3297256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name="Slide do think-cell" r:id="rId21" imgW="378" imgH="377" progId="TCLayout.ActiveDocument.1">
                  <p:embed/>
                </p:oleObj>
              </mc:Choice>
              <mc:Fallback>
                <p:oleObj name="Slide do think-cell" r:id="rId21" imgW="378" imgH="377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729E430E-18B7-4B7C-B96D-44BA884088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33" name="Conector reto 53">
            <a:extLst>
              <a:ext uri="{FF2B5EF4-FFF2-40B4-BE49-F238E27FC236}">
                <a16:creationId xmlns:a16="http://schemas.microsoft.com/office/drawing/2014/main" id="{626D6B90-B1AA-4420-B5F4-1C152A07B1BC}"/>
              </a:ext>
            </a:extLst>
          </p:cNvPr>
          <p:cNvCxnSpPr/>
          <p:nvPr/>
        </p:nvCxnSpPr>
        <p:spPr>
          <a:xfrm>
            <a:off x="-27296" y="467685"/>
            <a:ext cx="1374703" cy="0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6" name="CaixaDeTexto 14">
            <a:extLst>
              <a:ext uri="{FF2B5EF4-FFF2-40B4-BE49-F238E27FC236}">
                <a16:creationId xmlns:a16="http://schemas.microsoft.com/office/drawing/2014/main" id="{AE21B80B-9CAC-4E27-9E4D-D13D656D1703}"/>
              </a:ext>
            </a:extLst>
          </p:cNvPr>
          <p:cNvSpPr txBox="1"/>
          <p:nvPr/>
        </p:nvSpPr>
        <p:spPr>
          <a:xfrm>
            <a:off x="1347407" y="113538"/>
            <a:ext cx="71202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8497B0"/>
                </a:solidFill>
                <a:latin typeface="Montserrat ExtraBold" panose="00000900000000000000" pitchFamily="2" charset="0"/>
              </a:rPr>
              <a:t>DESEMPENHO</a:t>
            </a:r>
          </a:p>
        </p:txBody>
      </p:sp>
      <p:sp>
        <p:nvSpPr>
          <p:cNvPr id="327" name="CaixaDeTexto 15">
            <a:extLst>
              <a:ext uri="{FF2B5EF4-FFF2-40B4-BE49-F238E27FC236}">
                <a16:creationId xmlns:a16="http://schemas.microsoft.com/office/drawing/2014/main" id="{09BB3195-A652-4B6A-B882-C8DEB54F7B88}"/>
              </a:ext>
            </a:extLst>
          </p:cNvPr>
          <p:cNvSpPr txBox="1"/>
          <p:nvPr/>
        </p:nvSpPr>
        <p:spPr>
          <a:xfrm>
            <a:off x="1643270" y="821424"/>
            <a:ext cx="59365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Montserrat Light" panose="00000400000000000000" pitchFamily="2" charset="0"/>
              </a:rPr>
              <a:t>PROPOSTAS AVALIADAS (SEMANAL)</a:t>
            </a:r>
          </a:p>
          <a:p>
            <a:endParaRPr lang="pt-BR" sz="2400" dirty="0">
              <a:latin typeface="Montserrat Light" panose="00000400000000000000" pitchFamily="2" charset="0"/>
            </a:endParaRPr>
          </a:p>
        </p:txBody>
      </p:sp>
      <p:cxnSp>
        <p:nvCxnSpPr>
          <p:cNvPr id="328" name="Conector reto 54">
            <a:extLst>
              <a:ext uri="{FF2B5EF4-FFF2-40B4-BE49-F238E27FC236}">
                <a16:creationId xmlns:a16="http://schemas.microsoft.com/office/drawing/2014/main" id="{DD83457B-4FD6-45BB-94EB-122CCA92ECE1}"/>
              </a:ext>
            </a:extLst>
          </p:cNvPr>
          <p:cNvCxnSpPr>
            <a:cxnSpLocks/>
          </p:cNvCxnSpPr>
          <p:nvPr/>
        </p:nvCxnSpPr>
        <p:spPr>
          <a:xfrm>
            <a:off x="7394713" y="1036804"/>
            <a:ext cx="4778155" cy="0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Gráfico 25">
            <a:extLst>
              <a:ext uri="{FF2B5EF4-FFF2-40B4-BE49-F238E27FC236}">
                <a16:creationId xmlns:a16="http://schemas.microsoft.com/office/drawing/2014/main" id="{6B11E24D-586E-451C-BBFD-8ADFD68A05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0112254"/>
              </p:ext>
            </p:extLst>
          </p:nvPr>
        </p:nvGraphicFramePr>
        <p:xfrm>
          <a:off x="940292" y="1529310"/>
          <a:ext cx="341494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3"/>
          </a:graphicData>
        </a:graphic>
      </p:graphicFrame>
      <p:sp>
        <p:nvSpPr>
          <p:cNvPr id="38" name="TextBox 253">
            <a:extLst>
              <a:ext uri="{FF2B5EF4-FFF2-40B4-BE49-F238E27FC236}">
                <a16:creationId xmlns:a16="http://schemas.microsoft.com/office/drawing/2014/main" id="{1ED9F1A1-59F0-44A2-9E11-2EFA5C827E7A}"/>
              </a:ext>
            </a:extLst>
          </p:cNvPr>
          <p:cNvSpPr txBox="1"/>
          <p:nvPr/>
        </p:nvSpPr>
        <p:spPr>
          <a:xfrm rot="19741731">
            <a:off x="11060551" y="5165273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1.423</a:t>
            </a:r>
            <a:endParaRPr lang="en-US" dirty="0"/>
          </a:p>
        </p:txBody>
      </p:sp>
      <p:sp>
        <p:nvSpPr>
          <p:cNvPr id="39" name="TextBox 253">
            <a:extLst>
              <a:ext uri="{FF2B5EF4-FFF2-40B4-BE49-F238E27FC236}">
                <a16:creationId xmlns:a16="http://schemas.microsoft.com/office/drawing/2014/main" id="{25D4E730-5DF0-48C8-BB3C-0E677ED4AE86}"/>
              </a:ext>
            </a:extLst>
          </p:cNvPr>
          <p:cNvSpPr txBox="1"/>
          <p:nvPr/>
        </p:nvSpPr>
        <p:spPr>
          <a:xfrm rot="20081969">
            <a:off x="5388525" y="517974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665</a:t>
            </a:r>
            <a:endParaRPr lang="en-US" dirty="0"/>
          </a:p>
        </p:txBody>
      </p:sp>
      <p:sp>
        <p:nvSpPr>
          <p:cNvPr id="41" name="TextBox 259">
            <a:extLst>
              <a:ext uri="{FF2B5EF4-FFF2-40B4-BE49-F238E27FC236}">
                <a16:creationId xmlns:a16="http://schemas.microsoft.com/office/drawing/2014/main" id="{8F21E00B-EB25-4C9B-93A3-F6D3422E812D}"/>
              </a:ext>
            </a:extLst>
          </p:cNvPr>
          <p:cNvSpPr txBox="1"/>
          <p:nvPr/>
        </p:nvSpPr>
        <p:spPr>
          <a:xfrm>
            <a:off x="9796463" y="5848071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Backlog*</a:t>
            </a:r>
            <a:endParaRPr lang="en-US" dirty="0"/>
          </a:p>
        </p:txBody>
      </p:sp>
      <p:sp>
        <p:nvSpPr>
          <p:cNvPr id="42" name="Rectangle 260">
            <a:extLst>
              <a:ext uri="{FF2B5EF4-FFF2-40B4-BE49-F238E27FC236}">
                <a16:creationId xmlns:a16="http://schemas.microsoft.com/office/drawing/2014/main" id="{9FF700D1-C1FC-4015-8652-1364188963BC}"/>
              </a:ext>
            </a:extLst>
          </p:cNvPr>
          <p:cNvSpPr/>
          <p:nvPr/>
        </p:nvSpPr>
        <p:spPr>
          <a:xfrm flipV="1">
            <a:off x="9737875" y="5976334"/>
            <a:ext cx="102278" cy="112805"/>
          </a:xfrm>
          <a:prstGeom prst="rect">
            <a:avLst/>
          </a:prstGeom>
          <a:solidFill>
            <a:schemeClr val="tx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261">
            <a:extLst>
              <a:ext uri="{FF2B5EF4-FFF2-40B4-BE49-F238E27FC236}">
                <a16:creationId xmlns:a16="http://schemas.microsoft.com/office/drawing/2014/main" id="{0687FC90-C42F-450C-BD36-84772B988439}"/>
              </a:ext>
            </a:extLst>
          </p:cNvPr>
          <p:cNvSpPr txBox="1"/>
          <p:nvPr/>
        </p:nvSpPr>
        <p:spPr>
          <a:xfrm>
            <a:off x="9798809" y="6050686"/>
            <a:ext cx="2243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Propostas submetidas</a:t>
            </a:r>
            <a:endParaRPr lang="en-US" dirty="0"/>
          </a:p>
        </p:txBody>
      </p:sp>
      <p:sp>
        <p:nvSpPr>
          <p:cNvPr id="44" name="Rectangle 262">
            <a:extLst>
              <a:ext uri="{FF2B5EF4-FFF2-40B4-BE49-F238E27FC236}">
                <a16:creationId xmlns:a16="http://schemas.microsoft.com/office/drawing/2014/main" id="{8DFAFBD2-467E-434A-B505-56746147E71D}"/>
              </a:ext>
            </a:extLst>
          </p:cNvPr>
          <p:cNvSpPr/>
          <p:nvPr/>
        </p:nvSpPr>
        <p:spPr>
          <a:xfrm flipV="1">
            <a:off x="9740221" y="6178949"/>
            <a:ext cx="102278" cy="1128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Conector reto 54">
            <a:extLst>
              <a:ext uri="{FF2B5EF4-FFF2-40B4-BE49-F238E27FC236}">
                <a16:creationId xmlns:a16="http://schemas.microsoft.com/office/drawing/2014/main" id="{3D5D9ED0-A161-48FA-BF84-AF5C516DB9C7}"/>
              </a:ext>
            </a:extLst>
          </p:cNvPr>
          <p:cNvCxnSpPr>
            <a:cxnSpLocks/>
          </p:cNvCxnSpPr>
          <p:nvPr/>
        </p:nvCxnSpPr>
        <p:spPr>
          <a:xfrm flipV="1">
            <a:off x="6181725" y="4765272"/>
            <a:ext cx="5991143" cy="4238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263">
            <a:extLst>
              <a:ext uri="{FF2B5EF4-FFF2-40B4-BE49-F238E27FC236}">
                <a16:creationId xmlns:a16="http://schemas.microsoft.com/office/drawing/2014/main" id="{6E9D76A3-8DB5-49B0-B083-1B88701FDF86}"/>
              </a:ext>
            </a:extLst>
          </p:cNvPr>
          <p:cNvSpPr txBox="1"/>
          <p:nvPr/>
        </p:nvSpPr>
        <p:spPr>
          <a:xfrm>
            <a:off x="202940" y="6119336"/>
            <a:ext cx="530177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Considerando os filtros de riscos, cujo backlog sem filtros  é19.793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/>
              <a:t>**Foram submetidas 30 propostas na presente data</a:t>
            </a:r>
          </a:p>
          <a:p>
            <a:r>
              <a:rPr lang="pt-BR" sz="1400" dirty="0"/>
              <a:t>*** Dados extraídos em 13/01/2022 10h</a:t>
            </a:r>
          </a:p>
          <a:p>
            <a:endParaRPr lang="en-US" sz="1400" dirty="0"/>
          </a:p>
        </p:txBody>
      </p:sp>
      <p:graphicFrame>
        <p:nvGraphicFramePr>
          <p:cNvPr id="1034" name="Chart 3">
            <a:extLst>
              <a:ext uri="{FF2B5EF4-FFF2-40B4-BE49-F238E27FC236}">
                <a16:creationId xmlns:a16="http://schemas.microsoft.com/office/drawing/2014/main" id="{7E629B58-3F5E-48F4-9891-E5A8E29452C7}"/>
              </a:ext>
            </a:extLst>
          </p:cNvPr>
          <p:cNvGraphicFramePr/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732676017"/>
              </p:ext>
            </p:extLst>
          </p:nvPr>
        </p:nvGraphicFramePr>
        <p:xfrm>
          <a:off x="798513" y="1792288"/>
          <a:ext cx="2241550" cy="2241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4"/>
          </a:graphicData>
        </a:graphic>
      </p:graphicFrame>
      <p:graphicFrame>
        <p:nvGraphicFramePr>
          <p:cNvPr id="1035" name="Chart 3">
            <a:extLst>
              <a:ext uri="{FF2B5EF4-FFF2-40B4-BE49-F238E27FC236}">
                <a16:creationId xmlns:a16="http://schemas.microsoft.com/office/drawing/2014/main" id="{7AAAE328-546F-42E2-AE9F-57F8CAE0B42B}"/>
              </a:ext>
            </a:extLst>
          </p:cNvPr>
          <p:cNvGraphicFramePr/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3580917130"/>
              </p:ext>
            </p:extLst>
          </p:nvPr>
        </p:nvGraphicFramePr>
        <p:xfrm>
          <a:off x="4581525" y="1792288"/>
          <a:ext cx="2241550" cy="2241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5"/>
          </a:graphicData>
        </a:graphic>
      </p:graphicFrame>
      <p:graphicFrame>
        <p:nvGraphicFramePr>
          <p:cNvPr id="1036" name="Chart 3">
            <a:extLst>
              <a:ext uri="{FF2B5EF4-FFF2-40B4-BE49-F238E27FC236}">
                <a16:creationId xmlns:a16="http://schemas.microsoft.com/office/drawing/2014/main" id="{67A1CFEE-534E-421E-B981-9E63740A7477}"/>
              </a:ext>
            </a:extLst>
          </p:cNvPr>
          <p:cNvGraphicFramePr/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200884391"/>
              </p:ext>
            </p:extLst>
          </p:nvPr>
        </p:nvGraphicFramePr>
        <p:xfrm>
          <a:off x="8699500" y="1711325"/>
          <a:ext cx="2317750" cy="2317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6"/>
          </a:graphicData>
        </a:graphic>
      </p:graphicFrame>
      <p:cxnSp>
        <p:nvCxnSpPr>
          <p:cNvPr id="209" name="Conector reto 208">
            <a:extLst>
              <a:ext uri="{FF2B5EF4-FFF2-40B4-BE49-F238E27FC236}">
                <a16:creationId xmlns:a16="http://schemas.microsoft.com/office/drawing/2014/main" id="{AF17F601-AA93-4E5D-B09A-202325B024F2}"/>
              </a:ext>
            </a:extLst>
          </p:cNvPr>
          <p:cNvCxnSpPr>
            <a:cxnSpLocks/>
          </p:cNvCxnSpPr>
          <p:nvPr/>
        </p:nvCxnSpPr>
        <p:spPr>
          <a:xfrm>
            <a:off x="3594048" y="1268626"/>
            <a:ext cx="0" cy="2890838"/>
          </a:xfrm>
          <a:prstGeom prst="line">
            <a:avLst/>
          </a:prstGeom>
          <a:ln>
            <a:solidFill>
              <a:srgbClr val="5358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" name="CaixaDeTexto 3">
            <a:extLst>
              <a:ext uri="{FF2B5EF4-FFF2-40B4-BE49-F238E27FC236}">
                <a16:creationId xmlns:a16="http://schemas.microsoft.com/office/drawing/2014/main" id="{72401923-70EB-4A4A-A99A-AE713A2319B8}"/>
              </a:ext>
            </a:extLst>
          </p:cNvPr>
          <p:cNvSpPr txBox="1"/>
          <p:nvPr/>
        </p:nvSpPr>
        <p:spPr>
          <a:xfrm>
            <a:off x="774034" y="1295543"/>
            <a:ext cx="1987550" cy="290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pt-BR" sz="1200" b="1" dirty="0">
                <a:solidFill>
                  <a:srgbClr val="53585F"/>
                </a:solidFill>
                <a:latin typeface="Raleway" panose="020B0503030101060003" pitchFamily="34" charset="0"/>
                <a:ea typeface="Apex New Book" panose="02010600040501010103" pitchFamily="2" charset="0"/>
              </a:rPr>
              <a:t>07/Jan</a:t>
            </a:r>
          </a:p>
        </p:txBody>
      </p:sp>
      <p:cxnSp>
        <p:nvCxnSpPr>
          <p:cNvPr id="213" name="Conector reto 212">
            <a:extLst>
              <a:ext uri="{FF2B5EF4-FFF2-40B4-BE49-F238E27FC236}">
                <a16:creationId xmlns:a16="http://schemas.microsoft.com/office/drawing/2014/main" id="{4E23AD72-DB7F-4530-BCA5-98B89BC55898}"/>
              </a:ext>
            </a:extLst>
          </p:cNvPr>
          <p:cNvCxnSpPr>
            <a:cxnSpLocks/>
          </p:cNvCxnSpPr>
          <p:nvPr/>
        </p:nvCxnSpPr>
        <p:spPr>
          <a:xfrm>
            <a:off x="7560693" y="1263733"/>
            <a:ext cx="0" cy="2890838"/>
          </a:xfrm>
          <a:prstGeom prst="line">
            <a:avLst/>
          </a:prstGeom>
          <a:ln>
            <a:solidFill>
              <a:srgbClr val="5358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CaixaDeTexto 3">
            <a:extLst>
              <a:ext uri="{FF2B5EF4-FFF2-40B4-BE49-F238E27FC236}">
                <a16:creationId xmlns:a16="http://schemas.microsoft.com/office/drawing/2014/main" id="{E414BF70-E22B-4C2A-A869-1AB54C42E126}"/>
              </a:ext>
            </a:extLst>
          </p:cNvPr>
          <p:cNvSpPr txBox="1"/>
          <p:nvPr/>
        </p:nvSpPr>
        <p:spPr>
          <a:xfrm>
            <a:off x="4666966" y="1328082"/>
            <a:ext cx="1987550" cy="290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pt-BR" sz="1200" b="1" dirty="0">
                <a:solidFill>
                  <a:srgbClr val="53585F"/>
                </a:solidFill>
                <a:latin typeface="Raleway" panose="020B0503030101060003" pitchFamily="34" charset="0"/>
                <a:ea typeface="Apex New Book" panose="02010600040501010103" pitchFamily="2" charset="0"/>
              </a:rPr>
              <a:t>10/Jan</a:t>
            </a:r>
          </a:p>
        </p:txBody>
      </p:sp>
      <p:sp>
        <p:nvSpPr>
          <p:cNvPr id="237" name="CaixaDeTexto 3">
            <a:extLst>
              <a:ext uri="{FF2B5EF4-FFF2-40B4-BE49-F238E27FC236}">
                <a16:creationId xmlns:a16="http://schemas.microsoft.com/office/drawing/2014/main" id="{FDFD3FDA-1FD6-49E2-8D69-FB90F1620B88}"/>
              </a:ext>
            </a:extLst>
          </p:cNvPr>
          <p:cNvSpPr txBox="1"/>
          <p:nvPr/>
        </p:nvSpPr>
        <p:spPr>
          <a:xfrm>
            <a:off x="8984155" y="1305755"/>
            <a:ext cx="1987550" cy="290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700"/>
              </a:lnSpc>
            </a:pPr>
            <a:r>
              <a:rPr lang="pt-BR" sz="1200" b="1" dirty="0">
                <a:solidFill>
                  <a:srgbClr val="53585F"/>
                </a:solidFill>
                <a:latin typeface="Raleway" panose="020B0503030101060003" pitchFamily="34" charset="0"/>
                <a:ea typeface="Apex New Book" panose="02010600040501010103" pitchFamily="2" charset="0"/>
              </a:rPr>
              <a:t>11/Jan</a:t>
            </a:r>
          </a:p>
        </p:txBody>
      </p:sp>
      <p:sp>
        <p:nvSpPr>
          <p:cNvPr id="349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6"/>
            </p:custDataLst>
          </p:nvPr>
        </p:nvSpPr>
        <p:spPr bwMode="auto">
          <a:xfrm>
            <a:off x="1522412" y="2500312"/>
            <a:ext cx="795338" cy="825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square" lIns="0" tIns="1588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3600" dirty="0">
                <a:solidFill>
                  <a:srgbClr val="53585F"/>
                </a:solidFill>
                <a:latin typeface="Raleway Black" panose="020B0A03030101060003" pitchFamily="34" charset="0"/>
              </a:rPr>
              <a:t>110</a:t>
            </a:r>
            <a:r>
              <a:rPr lang="en-US" altLang="en-US" sz="3200" b="1" dirty="0">
                <a:solidFill>
                  <a:srgbClr val="000000"/>
                </a:solidFill>
                <a:latin typeface="Raleway Black" pitchFamily="2" charset="0"/>
              </a:rPr>
              <a:t> </a:t>
            </a:r>
          </a:p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200" dirty="0">
                <a:solidFill>
                  <a:srgbClr val="53585F"/>
                </a:solidFill>
                <a:latin typeface="Raleway" panose="020B0503030101060003" pitchFamily="34" charset="0"/>
              </a:rPr>
              <a:t>Propostas avaliadas</a:t>
            </a:r>
          </a:p>
        </p:txBody>
      </p:sp>
      <p:sp>
        <p:nvSpPr>
          <p:cNvPr id="371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7"/>
            </p:custDataLst>
          </p:nvPr>
        </p:nvSpPr>
        <p:spPr bwMode="auto">
          <a:xfrm>
            <a:off x="5345113" y="2500312"/>
            <a:ext cx="715963" cy="825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square" lIns="0" tIns="1588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3600" dirty="0">
                <a:solidFill>
                  <a:srgbClr val="53585F"/>
                </a:solidFill>
                <a:latin typeface="Raleway Black" panose="020B0A03030101060003" pitchFamily="34" charset="0"/>
              </a:rPr>
              <a:t>71</a:t>
            </a:r>
            <a:r>
              <a:rPr lang="en-US" altLang="en-US" sz="3200" b="1" dirty="0">
                <a:solidFill>
                  <a:srgbClr val="000000"/>
                </a:solidFill>
                <a:latin typeface="Raleway Black" pitchFamily="2" charset="0"/>
              </a:rPr>
              <a:t> </a:t>
            </a:r>
            <a:r>
              <a:rPr lang="en-US" altLang="en-US" sz="1200" dirty="0">
                <a:solidFill>
                  <a:srgbClr val="53585F"/>
                </a:solidFill>
                <a:latin typeface="Raleway" panose="020B0503030101060003" pitchFamily="34" charset="0"/>
              </a:rPr>
              <a:t>Propostas a</a:t>
            </a:r>
            <a:r>
              <a:rPr lang="en-US" sz="1200" dirty="0">
                <a:solidFill>
                  <a:srgbClr val="53585F"/>
                </a:solidFill>
                <a:latin typeface="Raleway" panose="020B0503030101060003" pitchFamily="34" charset="0"/>
              </a:rPr>
              <a:t>valiadas</a:t>
            </a:r>
          </a:p>
        </p:txBody>
      </p:sp>
      <p:sp>
        <p:nvSpPr>
          <p:cNvPr id="391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8"/>
            </p:custDataLst>
          </p:nvPr>
        </p:nvSpPr>
        <p:spPr bwMode="auto">
          <a:xfrm>
            <a:off x="9499600" y="2459038"/>
            <a:ext cx="717550" cy="823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squar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5EE68AB3-172F-465A-A44B-36BF21C581FC}" type="datetime'''''''''''''''''''''''''''1''''''8'''''''''''''">
              <a:rPr lang="en-US" altLang="en-US" sz="3600" smtClean="0">
                <a:solidFill>
                  <a:srgbClr val="53585F"/>
                </a:solidFill>
                <a:latin typeface="Raleway Black" panose="020B0A03030101060003" pitchFamily="34" charset="0"/>
              </a:rPr>
              <a:pPr mar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t>18</a:t>
            </a:fld>
            <a:r>
              <a:rPr lang="en-US" altLang="en-US" sz="3200" b="1" dirty="0">
                <a:solidFill>
                  <a:srgbClr val="000000"/>
                </a:solidFill>
                <a:latin typeface="Raleway Black" pitchFamily="2" charset="0"/>
              </a:rPr>
              <a:t> </a:t>
            </a:r>
          </a:p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200" dirty="0">
                <a:solidFill>
                  <a:srgbClr val="53585F"/>
                </a:solidFill>
                <a:latin typeface="Raleway" panose="020B0503030101060003" pitchFamily="34" charset="0"/>
              </a:rPr>
              <a:t>Propostas avaliadas</a:t>
            </a:r>
          </a:p>
        </p:txBody>
      </p:sp>
      <p:sp>
        <p:nvSpPr>
          <p:cNvPr id="437" name="CaixaDeTexto 15">
            <a:extLst>
              <a:ext uri="{FF2B5EF4-FFF2-40B4-BE49-F238E27FC236}">
                <a16:creationId xmlns:a16="http://schemas.microsoft.com/office/drawing/2014/main" id="{021956BD-BBA6-4359-BC00-56B1FE5E045A}"/>
              </a:ext>
            </a:extLst>
          </p:cNvPr>
          <p:cNvSpPr txBox="1"/>
          <p:nvPr/>
        </p:nvSpPr>
        <p:spPr>
          <a:xfrm>
            <a:off x="1970846" y="4557137"/>
            <a:ext cx="4566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Montserrat Light" panose="00000400000000000000" pitchFamily="2" charset="0"/>
              </a:rPr>
              <a:t>PROPOSTAS SUBMETIDAS</a:t>
            </a:r>
          </a:p>
        </p:txBody>
      </p:sp>
      <p:graphicFrame>
        <p:nvGraphicFramePr>
          <p:cNvPr id="796" name="Chart 3">
            <a:extLst>
              <a:ext uri="{FF2B5EF4-FFF2-40B4-BE49-F238E27FC236}">
                <a16:creationId xmlns:a16="http://schemas.microsoft.com/office/drawing/2014/main" id="{E40AFE36-B408-4C4D-89E9-491A15C2C4A8}"/>
              </a:ext>
            </a:extLst>
          </p:cNvPr>
          <p:cNvGraphicFramePr/>
          <p:nvPr>
            <p:custDataLst>
              <p:tags r:id="rId9"/>
            </p:custDataLst>
            <p:extLst>
              <p:ext uri="{D42A27DB-BD31-4B8C-83A1-F6EECF244321}">
                <p14:modId xmlns:p14="http://schemas.microsoft.com/office/powerpoint/2010/main" val="146889700"/>
              </p:ext>
            </p:extLst>
          </p:nvPr>
        </p:nvGraphicFramePr>
        <p:xfrm>
          <a:off x="974725" y="4924425"/>
          <a:ext cx="10199688" cy="949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7"/>
          </a:graphicData>
        </a:graphic>
      </p:graphicFrame>
      <p:sp>
        <p:nvSpPr>
          <p:cNvPr id="751" name="Retângulo 750">
            <a:extLst>
              <a:ext uri="{FF2B5EF4-FFF2-40B4-BE49-F238E27FC236}">
                <a16:creationId xmlns:a16="http://schemas.microsoft.com/office/drawing/2014/main" id="{9DE7AF2A-0027-490A-BE4C-A9EAE78E074E}"/>
              </a:ext>
            </a:extLst>
          </p:cNvPr>
          <p:cNvSpPr/>
          <p:nvPr>
            <p:custDataLst>
              <p:tags r:id="rId10"/>
            </p:custDataLst>
          </p:nvPr>
        </p:nvSpPr>
        <p:spPr bwMode="auto">
          <a:xfrm>
            <a:off x="5746750" y="5180013"/>
            <a:ext cx="5345113" cy="436563"/>
          </a:xfrm>
          <a:prstGeom prst="rect">
            <a:avLst/>
          </a:prstGeom>
          <a:noFill/>
          <a:ln w="6350" cap="flat" cmpd="sng" algn="ctr">
            <a:solidFill>
              <a:schemeClr val="tx1"/>
            </a:solidFill>
            <a:prstDash val="sysDot"/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6" name="Conector reto 745">
            <a:extLst>
              <a:ext uri="{FF2B5EF4-FFF2-40B4-BE49-F238E27FC236}">
                <a16:creationId xmlns:a16="http://schemas.microsoft.com/office/drawing/2014/main" id="{58C5264A-9E95-453D-9A5C-2309FC12188F}"/>
              </a:ext>
            </a:extLst>
          </p:cNvPr>
          <p:cNvCxnSpPr/>
          <p:nvPr>
            <p:custDataLst>
              <p:tags r:id="rId11"/>
            </p:custDataLst>
          </p:nvPr>
        </p:nvCxnSpPr>
        <p:spPr bwMode="auto">
          <a:xfrm>
            <a:off x="1062039" y="5180013"/>
            <a:ext cx="4684713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8" name="Conector reto 747">
            <a:extLst>
              <a:ext uri="{FF2B5EF4-FFF2-40B4-BE49-F238E27FC236}">
                <a16:creationId xmlns:a16="http://schemas.microsoft.com/office/drawing/2014/main" id="{70677AF5-39A1-4786-A538-4DB0CCC95FFA}"/>
              </a:ext>
            </a:extLst>
          </p:cNvPr>
          <p:cNvCxnSpPr/>
          <p:nvPr>
            <p:custDataLst>
              <p:tags r:id="rId12"/>
            </p:custDataLst>
          </p:nvPr>
        </p:nvCxnSpPr>
        <p:spPr bwMode="auto">
          <a:xfrm>
            <a:off x="1062039" y="5616575"/>
            <a:ext cx="4684713" cy="0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5" name="TextBox 253">
            <a:extLst>
              <a:ext uri="{FF2B5EF4-FFF2-40B4-BE49-F238E27FC236}">
                <a16:creationId xmlns:a16="http://schemas.microsoft.com/office/drawing/2014/main" id="{848803CB-6AA8-4B22-B0FD-1ABB6950DFF8}"/>
              </a:ext>
            </a:extLst>
          </p:cNvPr>
          <p:cNvSpPr txBox="1"/>
          <p:nvPr/>
        </p:nvSpPr>
        <p:spPr>
          <a:xfrm rot="19741731">
            <a:off x="5650338" y="5210231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665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53" name="TextBox 261">
            <a:extLst>
              <a:ext uri="{FF2B5EF4-FFF2-40B4-BE49-F238E27FC236}">
                <a16:creationId xmlns:a16="http://schemas.microsoft.com/office/drawing/2014/main" id="{31FE5F90-BCBB-4D4F-854A-30860D9DE319}"/>
              </a:ext>
            </a:extLst>
          </p:cNvPr>
          <p:cNvSpPr txBox="1"/>
          <p:nvPr/>
        </p:nvSpPr>
        <p:spPr>
          <a:xfrm>
            <a:off x="9737875" y="228830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**</a:t>
            </a:r>
            <a:endParaRPr lang="en-US" dirty="0"/>
          </a:p>
        </p:txBody>
      </p:sp>
      <p:sp>
        <p:nvSpPr>
          <p:cNvPr id="1010" name="CaixaDeTexto 1009">
            <a:extLst>
              <a:ext uri="{FF2B5EF4-FFF2-40B4-BE49-F238E27FC236}">
                <a16:creationId xmlns:a16="http://schemas.microsoft.com/office/drawing/2014/main" id="{9578A6B8-426B-4DA5-B217-B2D15C69B047}"/>
              </a:ext>
            </a:extLst>
          </p:cNvPr>
          <p:cNvSpPr txBox="1"/>
          <p:nvPr/>
        </p:nvSpPr>
        <p:spPr>
          <a:xfrm>
            <a:off x="1855171" y="1911987"/>
            <a:ext cx="338002" cy="215444"/>
          </a:xfrm>
          <a:prstGeom prst="rect">
            <a:avLst/>
          </a:prstGeom>
          <a:solidFill>
            <a:srgbClr val="009900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5%</a:t>
            </a:r>
          </a:p>
        </p:txBody>
      </p:sp>
      <p:sp>
        <p:nvSpPr>
          <p:cNvPr id="1011" name="CaixaDeTexto 1010">
            <a:extLst>
              <a:ext uri="{FF2B5EF4-FFF2-40B4-BE49-F238E27FC236}">
                <a16:creationId xmlns:a16="http://schemas.microsoft.com/office/drawing/2014/main" id="{C870423D-2C84-4F57-B2BA-B6D49AB6E2E8}"/>
              </a:ext>
            </a:extLst>
          </p:cNvPr>
          <p:cNvSpPr txBox="1"/>
          <p:nvPr/>
        </p:nvSpPr>
        <p:spPr>
          <a:xfrm>
            <a:off x="2264062" y="1677986"/>
            <a:ext cx="383702" cy="246221"/>
          </a:xfrm>
          <a:prstGeom prst="rect">
            <a:avLst/>
          </a:prstGeom>
          <a:solidFill>
            <a:srgbClr val="FF9900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1%</a:t>
            </a:r>
          </a:p>
        </p:txBody>
      </p:sp>
      <p:sp>
        <p:nvSpPr>
          <p:cNvPr id="1012" name="CaixaDeTexto 1011">
            <a:extLst>
              <a:ext uri="{FF2B5EF4-FFF2-40B4-BE49-F238E27FC236}">
                <a16:creationId xmlns:a16="http://schemas.microsoft.com/office/drawing/2014/main" id="{F49F0D13-DD34-4465-8391-F20D25BA8333}"/>
              </a:ext>
            </a:extLst>
          </p:cNvPr>
          <p:cNvSpPr txBox="1"/>
          <p:nvPr/>
        </p:nvSpPr>
        <p:spPr>
          <a:xfrm>
            <a:off x="5443611" y="3577162"/>
            <a:ext cx="425551" cy="246221"/>
          </a:xfrm>
          <a:prstGeom prst="rect">
            <a:avLst/>
          </a:prstGeom>
          <a:solidFill>
            <a:srgbClr val="FF0000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91%</a:t>
            </a:r>
          </a:p>
        </p:txBody>
      </p:sp>
      <p:sp>
        <p:nvSpPr>
          <p:cNvPr id="1016" name="CaixaDeTexto 1015">
            <a:extLst>
              <a:ext uri="{FF2B5EF4-FFF2-40B4-BE49-F238E27FC236}">
                <a16:creationId xmlns:a16="http://schemas.microsoft.com/office/drawing/2014/main" id="{7221D1FA-DF86-4066-A910-9C2FE554E1C3}"/>
              </a:ext>
            </a:extLst>
          </p:cNvPr>
          <p:cNvSpPr txBox="1"/>
          <p:nvPr/>
        </p:nvSpPr>
        <p:spPr>
          <a:xfrm>
            <a:off x="1613941" y="3619342"/>
            <a:ext cx="425551" cy="246221"/>
          </a:xfrm>
          <a:prstGeom prst="rect">
            <a:avLst/>
          </a:prstGeom>
          <a:solidFill>
            <a:srgbClr val="FF0000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94%</a:t>
            </a:r>
          </a:p>
        </p:txBody>
      </p:sp>
      <p:sp>
        <p:nvSpPr>
          <p:cNvPr id="1019" name="CaixaDeTexto 1018">
            <a:extLst>
              <a:ext uri="{FF2B5EF4-FFF2-40B4-BE49-F238E27FC236}">
                <a16:creationId xmlns:a16="http://schemas.microsoft.com/office/drawing/2014/main" id="{E91C2E4F-164C-485F-BED9-F4D3833FF7B2}"/>
              </a:ext>
            </a:extLst>
          </p:cNvPr>
          <p:cNvSpPr txBox="1"/>
          <p:nvPr/>
        </p:nvSpPr>
        <p:spPr>
          <a:xfrm>
            <a:off x="5487385" y="1862375"/>
            <a:ext cx="338002" cy="215444"/>
          </a:xfrm>
          <a:prstGeom prst="rect">
            <a:avLst/>
          </a:prstGeom>
          <a:solidFill>
            <a:srgbClr val="009900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3%</a:t>
            </a:r>
          </a:p>
        </p:txBody>
      </p:sp>
      <p:sp>
        <p:nvSpPr>
          <p:cNvPr id="1020" name="CaixaDeTexto 1019">
            <a:extLst>
              <a:ext uri="{FF2B5EF4-FFF2-40B4-BE49-F238E27FC236}">
                <a16:creationId xmlns:a16="http://schemas.microsoft.com/office/drawing/2014/main" id="{89CC0B69-563F-45E1-9F1E-01338661B639}"/>
              </a:ext>
            </a:extLst>
          </p:cNvPr>
          <p:cNvSpPr txBox="1"/>
          <p:nvPr/>
        </p:nvSpPr>
        <p:spPr>
          <a:xfrm>
            <a:off x="5821020" y="1975880"/>
            <a:ext cx="383702" cy="246221"/>
          </a:xfrm>
          <a:prstGeom prst="rect">
            <a:avLst/>
          </a:prstGeom>
          <a:solidFill>
            <a:srgbClr val="FF9900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6%</a:t>
            </a:r>
          </a:p>
        </p:txBody>
      </p:sp>
      <p:sp>
        <p:nvSpPr>
          <p:cNvPr id="1021" name="CaixaDeTexto 1020">
            <a:extLst>
              <a:ext uri="{FF2B5EF4-FFF2-40B4-BE49-F238E27FC236}">
                <a16:creationId xmlns:a16="http://schemas.microsoft.com/office/drawing/2014/main" id="{48C53146-51CA-47DF-ACB2-9746B36B65A9}"/>
              </a:ext>
            </a:extLst>
          </p:cNvPr>
          <p:cNvSpPr txBox="1"/>
          <p:nvPr/>
        </p:nvSpPr>
        <p:spPr>
          <a:xfrm>
            <a:off x="9645600" y="3554275"/>
            <a:ext cx="507774" cy="246221"/>
          </a:xfrm>
          <a:prstGeom prst="rect">
            <a:avLst/>
          </a:prstGeom>
          <a:solidFill>
            <a:srgbClr val="FF0000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100%</a:t>
            </a:r>
          </a:p>
        </p:txBody>
      </p:sp>
      <p:sp>
        <p:nvSpPr>
          <p:cNvPr id="1032" name="Retângulo 1031">
            <a:extLst>
              <a:ext uri="{FF2B5EF4-FFF2-40B4-BE49-F238E27FC236}">
                <a16:creationId xmlns:a16="http://schemas.microsoft.com/office/drawing/2014/main" id="{CB6D1606-AD4A-436F-AB9F-4473424D3BD3}"/>
              </a:ext>
            </a:extLst>
          </p:cNvPr>
          <p:cNvSpPr/>
          <p:nvPr>
            <p:custDataLst>
              <p:tags r:id="rId13"/>
            </p:custDataLst>
          </p:nvPr>
        </p:nvSpPr>
        <p:spPr bwMode="auto">
          <a:xfrm>
            <a:off x="10837863" y="3990975"/>
            <a:ext cx="250825" cy="187325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tângulo 1030">
            <a:extLst>
              <a:ext uri="{FF2B5EF4-FFF2-40B4-BE49-F238E27FC236}">
                <a16:creationId xmlns:a16="http://schemas.microsoft.com/office/drawing/2014/main" id="{CD5B212B-2181-4C72-9F6C-293A7677DDE3}"/>
              </a:ext>
            </a:extLst>
          </p:cNvPr>
          <p:cNvSpPr/>
          <p:nvPr>
            <p:custDataLst>
              <p:tags r:id="rId14"/>
            </p:custDataLst>
          </p:nvPr>
        </p:nvSpPr>
        <p:spPr bwMode="auto">
          <a:xfrm>
            <a:off x="10837863" y="3736975"/>
            <a:ext cx="250825" cy="187325"/>
          </a:xfrm>
          <a:prstGeom prst="rect">
            <a:avLst/>
          </a:prstGeom>
          <a:solidFill>
            <a:srgbClr val="007770"/>
          </a:solidFill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tângulo 1032">
            <a:extLst>
              <a:ext uri="{FF2B5EF4-FFF2-40B4-BE49-F238E27FC236}">
                <a16:creationId xmlns:a16="http://schemas.microsoft.com/office/drawing/2014/main" id="{72935829-7326-4748-83D2-3524C05F9E50}"/>
              </a:ext>
            </a:extLst>
          </p:cNvPr>
          <p:cNvSpPr/>
          <p:nvPr>
            <p:custDataLst>
              <p:tags r:id="rId15"/>
            </p:custDataLst>
          </p:nvPr>
        </p:nvSpPr>
        <p:spPr bwMode="auto">
          <a:xfrm>
            <a:off x="10837863" y="4244975"/>
            <a:ext cx="250825" cy="187325"/>
          </a:xfrm>
          <a:prstGeom prst="rect">
            <a:avLst/>
          </a:prstGeom>
          <a:solidFill>
            <a:srgbClr val="B00000"/>
          </a:solidFill>
          <a:ln w="12700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16"/>
            </p:custDataLst>
          </p:nvPr>
        </p:nvSpPr>
        <p:spPr bwMode="auto">
          <a:xfrm>
            <a:off x="11139488" y="3748088"/>
            <a:ext cx="81280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fld id="{C3A3A8BF-1F68-4F61-8994-C4AC6A1A0661}" type="datetime'''A''P''R''''''O''''''''''''''VA''''''''''''''''''D''A'''''">
              <a:rPr lang="en-US" altLang="en-US" sz="1400" smtClean="0">
                <a:effectLst/>
              </a:rPr>
              <a:pPr marL="0" indent="0">
                <a:spcBef>
                  <a:spcPct val="0"/>
                </a:spcBef>
                <a:spcAft>
                  <a:spcPct val="0"/>
                </a:spcAft>
                <a:buNone/>
              </a:pPr>
              <a:t>APROVADA</a:t>
            </a:fld>
            <a:endParaRPr lang="en-US" sz="1400" dirty="0"/>
          </a:p>
        </p:txBody>
      </p:sp>
      <p:sp>
        <p:nvSpPr>
          <p:cNvPr id="1026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17"/>
            </p:custDataLst>
          </p:nvPr>
        </p:nvSpPr>
        <p:spPr bwMode="auto">
          <a:xfrm>
            <a:off x="11139488" y="4002088"/>
            <a:ext cx="8318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fld id="{A89A1DA8-64B6-4E7F-A4ED-0A8CB711ED3F}" type="datetime'''''''''D''''''''''''''''EVO''L''''VI''D''''''''''''''''''''A'">
              <a:rPr lang="en-US" altLang="en-US" sz="1400" smtClean="0">
                <a:effectLst/>
              </a:rPr>
              <a:pPr marL="0" indent="0">
                <a:spcBef>
                  <a:spcPct val="0"/>
                </a:spcBef>
                <a:spcAft>
                  <a:spcPct val="0"/>
                </a:spcAft>
                <a:buNone/>
              </a:pPr>
              <a:t>DEVOLVIDA</a:t>
            </a:fld>
            <a:endParaRPr lang="en-US" sz="1400" dirty="0"/>
          </a:p>
        </p:txBody>
      </p:sp>
      <p:sp>
        <p:nvSpPr>
          <p:cNvPr id="1027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18"/>
            </p:custDataLst>
          </p:nvPr>
        </p:nvSpPr>
        <p:spPr bwMode="auto">
          <a:xfrm>
            <a:off x="11139488" y="4256088"/>
            <a:ext cx="625475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fld id="{50BA0482-A9F8-4FB7-9D97-17B6A7F84A47}" type="datetime'''''''N''E''''''G''''''''''''''''A''''D''''''A'''''''''">
              <a:rPr lang="en-US" altLang="en-US" sz="1400" smtClean="0">
                <a:effectLst/>
              </a:rPr>
              <a:pPr marL="0" indent="0">
                <a:spcBef>
                  <a:spcPct val="0"/>
                </a:spcBef>
                <a:spcAft>
                  <a:spcPct val="0"/>
                </a:spcAft>
                <a:buNone/>
              </a:pPr>
              <a:t>NEGADA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37027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729E430E-18B7-4B7C-B96D-44BA8840880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6228742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9" name="Slide do think-cell" r:id="rId41" imgW="378" imgH="377" progId="TCLayout.ActiveDocument.1">
                  <p:embed/>
                </p:oleObj>
              </mc:Choice>
              <mc:Fallback>
                <p:oleObj name="Slide do think-cell" r:id="rId41" imgW="378" imgH="377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729E430E-18B7-4B7C-B96D-44BA884088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33" name="Conector reto 53">
            <a:extLst>
              <a:ext uri="{FF2B5EF4-FFF2-40B4-BE49-F238E27FC236}">
                <a16:creationId xmlns:a16="http://schemas.microsoft.com/office/drawing/2014/main" id="{626D6B90-B1AA-4420-B5F4-1C152A07B1BC}"/>
              </a:ext>
            </a:extLst>
          </p:cNvPr>
          <p:cNvCxnSpPr/>
          <p:nvPr/>
        </p:nvCxnSpPr>
        <p:spPr>
          <a:xfrm>
            <a:off x="-27296" y="467685"/>
            <a:ext cx="1374703" cy="0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6" name="CaixaDeTexto 14">
            <a:extLst>
              <a:ext uri="{FF2B5EF4-FFF2-40B4-BE49-F238E27FC236}">
                <a16:creationId xmlns:a16="http://schemas.microsoft.com/office/drawing/2014/main" id="{AE21B80B-9CAC-4E27-9E4D-D13D656D1703}"/>
              </a:ext>
            </a:extLst>
          </p:cNvPr>
          <p:cNvSpPr txBox="1"/>
          <p:nvPr/>
        </p:nvSpPr>
        <p:spPr>
          <a:xfrm>
            <a:off x="1347407" y="113538"/>
            <a:ext cx="71202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8497B0"/>
                </a:solidFill>
                <a:latin typeface="Montserrat ExtraBold" panose="00000900000000000000" pitchFamily="2" charset="0"/>
              </a:rPr>
              <a:t>AVALIAÇÃO</a:t>
            </a:r>
          </a:p>
        </p:txBody>
      </p:sp>
      <p:sp>
        <p:nvSpPr>
          <p:cNvPr id="327" name="CaixaDeTexto 15">
            <a:extLst>
              <a:ext uri="{FF2B5EF4-FFF2-40B4-BE49-F238E27FC236}">
                <a16:creationId xmlns:a16="http://schemas.microsoft.com/office/drawing/2014/main" id="{09BB3195-A652-4B6A-B882-C8DEB54F7B88}"/>
              </a:ext>
            </a:extLst>
          </p:cNvPr>
          <p:cNvSpPr txBox="1"/>
          <p:nvPr/>
        </p:nvSpPr>
        <p:spPr>
          <a:xfrm>
            <a:off x="1886674" y="821424"/>
            <a:ext cx="45667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Montserrat Light" panose="00000400000000000000" pitchFamily="2" charset="0"/>
              </a:rPr>
              <a:t>PROPOSTAS NEGADAS</a:t>
            </a:r>
          </a:p>
          <a:p>
            <a:endParaRPr lang="pt-BR" sz="2400" dirty="0">
              <a:latin typeface="Montserrat Light" panose="00000400000000000000" pitchFamily="2" charset="0"/>
            </a:endParaRPr>
          </a:p>
          <a:p>
            <a:endParaRPr lang="pt-BR" sz="2400" dirty="0">
              <a:latin typeface="Montserrat Light" panose="00000400000000000000" pitchFamily="2" charset="0"/>
            </a:endParaRPr>
          </a:p>
        </p:txBody>
      </p:sp>
      <p:cxnSp>
        <p:nvCxnSpPr>
          <p:cNvPr id="328" name="Conector reto 54">
            <a:extLst>
              <a:ext uri="{FF2B5EF4-FFF2-40B4-BE49-F238E27FC236}">
                <a16:creationId xmlns:a16="http://schemas.microsoft.com/office/drawing/2014/main" id="{DD83457B-4FD6-45BB-94EB-122CCA92ECE1}"/>
              </a:ext>
            </a:extLst>
          </p:cNvPr>
          <p:cNvCxnSpPr>
            <a:cxnSpLocks/>
          </p:cNvCxnSpPr>
          <p:nvPr/>
        </p:nvCxnSpPr>
        <p:spPr>
          <a:xfrm>
            <a:off x="6181725" y="1036804"/>
            <a:ext cx="5991143" cy="0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entagon 4">
            <a:extLst>
              <a:ext uri="{FF2B5EF4-FFF2-40B4-BE49-F238E27FC236}">
                <a16:creationId xmlns:a16="http://schemas.microsoft.com/office/drawing/2014/main" id="{10842C93-8284-45FC-AC79-3AA3AC4E2234}"/>
              </a:ext>
            </a:extLst>
          </p:cNvPr>
          <p:cNvSpPr/>
          <p:nvPr/>
        </p:nvSpPr>
        <p:spPr>
          <a:xfrm>
            <a:off x="287636" y="1344955"/>
            <a:ext cx="1879094" cy="368710"/>
          </a:xfrm>
          <a:prstGeom prst="homePlate">
            <a:avLst>
              <a:gd name="adj" fmla="val 4347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500" dirty="0"/>
              <a:t>Funil das propostas</a:t>
            </a:r>
          </a:p>
        </p:txBody>
      </p:sp>
      <p:sp>
        <p:nvSpPr>
          <p:cNvPr id="49" name="Pentagon 4">
            <a:extLst>
              <a:ext uri="{FF2B5EF4-FFF2-40B4-BE49-F238E27FC236}">
                <a16:creationId xmlns:a16="http://schemas.microsoft.com/office/drawing/2014/main" id="{8E67F395-F81A-4691-A89F-E7ECF512A5C4}"/>
              </a:ext>
            </a:extLst>
          </p:cNvPr>
          <p:cNvSpPr/>
          <p:nvPr/>
        </p:nvSpPr>
        <p:spPr>
          <a:xfrm>
            <a:off x="287635" y="4836248"/>
            <a:ext cx="1879095" cy="368710"/>
          </a:xfrm>
          <a:prstGeom prst="homePlate">
            <a:avLst>
              <a:gd name="adj" fmla="val 4347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500" dirty="0"/>
              <a:t>Glossário Filtros</a:t>
            </a:r>
          </a:p>
        </p:txBody>
      </p:sp>
      <p:sp>
        <p:nvSpPr>
          <p:cNvPr id="50" name="Pentagon 4">
            <a:extLst>
              <a:ext uri="{FF2B5EF4-FFF2-40B4-BE49-F238E27FC236}">
                <a16:creationId xmlns:a16="http://schemas.microsoft.com/office/drawing/2014/main" id="{207BB7A4-42EC-4680-B7F7-883060431024}"/>
              </a:ext>
            </a:extLst>
          </p:cNvPr>
          <p:cNvSpPr/>
          <p:nvPr/>
        </p:nvSpPr>
        <p:spPr>
          <a:xfrm>
            <a:off x="7183943" y="4651893"/>
            <a:ext cx="1879095" cy="368710"/>
          </a:xfrm>
          <a:prstGeom prst="homePlate">
            <a:avLst>
              <a:gd name="adj" fmla="val 4347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500" dirty="0"/>
              <a:t>Propostas aprovadas</a:t>
            </a:r>
          </a:p>
        </p:txBody>
      </p:sp>
      <p:graphicFrame>
        <p:nvGraphicFramePr>
          <p:cNvPr id="379" name="Chart 3">
            <a:extLst>
              <a:ext uri="{FF2B5EF4-FFF2-40B4-BE49-F238E27FC236}">
                <a16:creationId xmlns:a16="http://schemas.microsoft.com/office/drawing/2014/main" id="{B07DE967-E0DA-411B-8F8F-B6963DBA4505}"/>
              </a:ext>
            </a:extLst>
          </p:cNvPr>
          <p:cNvGraphicFramePr/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715719034"/>
              </p:ext>
            </p:extLst>
          </p:nvPr>
        </p:nvGraphicFramePr>
        <p:xfrm>
          <a:off x="3082925" y="1630363"/>
          <a:ext cx="3452813" cy="28003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3"/>
          </a:graphicData>
        </a:graphic>
      </p:graphicFrame>
      <p:cxnSp>
        <p:nvCxnSpPr>
          <p:cNvPr id="68" name="Conector reto 67">
            <a:extLst>
              <a:ext uri="{FF2B5EF4-FFF2-40B4-BE49-F238E27FC236}">
                <a16:creationId xmlns:a16="http://schemas.microsoft.com/office/drawing/2014/main" id="{049902FD-CABF-4A78-9F18-0EA646945AF3}"/>
              </a:ext>
            </a:extLst>
          </p:cNvPr>
          <p:cNvCxnSpPr/>
          <p:nvPr>
            <p:custDataLst>
              <p:tags r:id="rId4"/>
            </p:custDataLst>
          </p:nvPr>
        </p:nvCxnSpPr>
        <p:spPr bwMode="auto">
          <a:xfrm>
            <a:off x="6491289" y="1952625"/>
            <a:ext cx="265113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Conector reto 73">
            <a:extLst>
              <a:ext uri="{FF2B5EF4-FFF2-40B4-BE49-F238E27FC236}">
                <a16:creationId xmlns:a16="http://schemas.microsoft.com/office/drawing/2014/main" id="{9BA01321-2C92-4DDB-BA65-50D4F1D1E55A}"/>
              </a:ext>
            </a:extLst>
          </p:cNvPr>
          <p:cNvCxnSpPr/>
          <p:nvPr>
            <p:custDataLst>
              <p:tags r:id="rId5"/>
            </p:custDataLst>
          </p:nvPr>
        </p:nvCxnSpPr>
        <p:spPr bwMode="auto">
          <a:xfrm>
            <a:off x="6756400" y="1952625"/>
            <a:ext cx="0" cy="231775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Conector reto 75">
            <a:extLst>
              <a:ext uri="{FF2B5EF4-FFF2-40B4-BE49-F238E27FC236}">
                <a16:creationId xmlns:a16="http://schemas.microsoft.com/office/drawing/2014/main" id="{54CC469F-AEFC-433B-AEBE-EED16ECF4E01}"/>
              </a:ext>
            </a:extLst>
          </p:cNvPr>
          <p:cNvCxnSpPr/>
          <p:nvPr>
            <p:custDataLst>
              <p:tags r:id="rId6"/>
            </p:custDataLst>
          </p:nvPr>
        </p:nvCxnSpPr>
        <p:spPr bwMode="auto">
          <a:xfrm flipH="1">
            <a:off x="6437313" y="2184400"/>
            <a:ext cx="319088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Conector reto 65">
            <a:extLst>
              <a:ext uri="{FF2B5EF4-FFF2-40B4-BE49-F238E27FC236}">
                <a16:creationId xmlns:a16="http://schemas.microsoft.com/office/drawing/2014/main" id="{63CC2F1A-9EEC-4BE3-812B-12CC04475CB9}"/>
              </a:ext>
            </a:extLst>
          </p:cNvPr>
          <p:cNvCxnSpPr/>
          <p:nvPr>
            <p:custDataLst>
              <p:tags r:id="rId7"/>
            </p:custDataLst>
          </p:nvPr>
        </p:nvCxnSpPr>
        <p:spPr bwMode="auto">
          <a:xfrm flipH="1">
            <a:off x="6032500" y="2452688"/>
            <a:ext cx="723900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ector reto 63">
            <a:extLst>
              <a:ext uri="{FF2B5EF4-FFF2-40B4-BE49-F238E27FC236}">
                <a16:creationId xmlns:a16="http://schemas.microsoft.com/office/drawing/2014/main" id="{0D7E366A-9139-45AA-BF75-B5F62ECAFB65}"/>
              </a:ext>
            </a:extLst>
          </p:cNvPr>
          <p:cNvCxnSpPr/>
          <p:nvPr>
            <p:custDataLst>
              <p:tags r:id="rId8"/>
            </p:custDataLst>
          </p:nvPr>
        </p:nvCxnSpPr>
        <p:spPr bwMode="auto">
          <a:xfrm>
            <a:off x="6437313" y="2260600"/>
            <a:ext cx="319088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CB62CEE5-E053-4A48-8A88-7E21A3FDEF42}"/>
              </a:ext>
            </a:extLst>
          </p:cNvPr>
          <p:cNvCxnSpPr/>
          <p:nvPr>
            <p:custDataLst>
              <p:tags r:id="rId9"/>
            </p:custDataLst>
          </p:nvPr>
        </p:nvCxnSpPr>
        <p:spPr bwMode="auto">
          <a:xfrm>
            <a:off x="6756400" y="2260600"/>
            <a:ext cx="0" cy="1920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Conector reto 78">
            <a:extLst>
              <a:ext uri="{FF2B5EF4-FFF2-40B4-BE49-F238E27FC236}">
                <a16:creationId xmlns:a16="http://schemas.microsoft.com/office/drawing/2014/main" id="{E9D0671D-0FCA-4BDD-998A-7E80969206AE}"/>
              </a:ext>
            </a:extLst>
          </p:cNvPr>
          <p:cNvCxnSpPr/>
          <p:nvPr>
            <p:custDataLst>
              <p:tags r:id="rId10"/>
            </p:custDataLst>
          </p:nvPr>
        </p:nvCxnSpPr>
        <p:spPr bwMode="auto">
          <a:xfrm>
            <a:off x="6032500" y="2528888"/>
            <a:ext cx="242888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Conector reto 94">
            <a:extLst>
              <a:ext uri="{FF2B5EF4-FFF2-40B4-BE49-F238E27FC236}">
                <a16:creationId xmlns:a16="http://schemas.microsoft.com/office/drawing/2014/main" id="{168BDFC5-614F-448A-A739-678DCADFD9CC}"/>
              </a:ext>
            </a:extLst>
          </p:cNvPr>
          <p:cNvCxnSpPr/>
          <p:nvPr>
            <p:custDataLst>
              <p:tags r:id="rId11"/>
            </p:custDataLst>
          </p:nvPr>
        </p:nvCxnSpPr>
        <p:spPr bwMode="auto">
          <a:xfrm flipH="1">
            <a:off x="6002338" y="2722563"/>
            <a:ext cx="273050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Conector reto 92">
            <a:extLst>
              <a:ext uri="{FF2B5EF4-FFF2-40B4-BE49-F238E27FC236}">
                <a16:creationId xmlns:a16="http://schemas.microsoft.com/office/drawing/2014/main" id="{3DCEAB97-E75C-4034-BF06-A3229A747996}"/>
              </a:ext>
            </a:extLst>
          </p:cNvPr>
          <p:cNvCxnSpPr/>
          <p:nvPr>
            <p:custDataLst>
              <p:tags r:id="rId12"/>
            </p:custDataLst>
          </p:nvPr>
        </p:nvCxnSpPr>
        <p:spPr bwMode="auto">
          <a:xfrm>
            <a:off x="6275388" y="2528888"/>
            <a:ext cx="0" cy="193675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1" name="Conector reto 320">
            <a:extLst>
              <a:ext uri="{FF2B5EF4-FFF2-40B4-BE49-F238E27FC236}">
                <a16:creationId xmlns:a16="http://schemas.microsoft.com/office/drawing/2014/main" id="{C3F66BFB-9D36-49E4-92F1-F40E7362AAED}"/>
              </a:ext>
            </a:extLst>
          </p:cNvPr>
          <p:cNvCxnSpPr/>
          <p:nvPr>
            <p:custDataLst>
              <p:tags r:id="rId13"/>
            </p:custDataLst>
          </p:nvPr>
        </p:nvCxnSpPr>
        <p:spPr bwMode="auto">
          <a:xfrm>
            <a:off x="6002338" y="2798763"/>
            <a:ext cx="228600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2" name="Conector reto 321">
            <a:extLst>
              <a:ext uri="{FF2B5EF4-FFF2-40B4-BE49-F238E27FC236}">
                <a16:creationId xmlns:a16="http://schemas.microsoft.com/office/drawing/2014/main" id="{11C6B7CD-C5E9-4928-A1C3-75A5EFA637FB}"/>
              </a:ext>
            </a:extLst>
          </p:cNvPr>
          <p:cNvCxnSpPr/>
          <p:nvPr>
            <p:custDataLst>
              <p:tags r:id="rId14"/>
            </p:custDataLst>
          </p:nvPr>
        </p:nvCxnSpPr>
        <p:spPr bwMode="auto">
          <a:xfrm>
            <a:off x="6230938" y="2798763"/>
            <a:ext cx="0" cy="1920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3" name="Conector reto 322">
            <a:extLst>
              <a:ext uri="{FF2B5EF4-FFF2-40B4-BE49-F238E27FC236}">
                <a16:creationId xmlns:a16="http://schemas.microsoft.com/office/drawing/2014/main" id="{A6D2325B-4D47-4CA2-9C68-F69288BA65CE}"/>
              </a:ext>
            </a:extLst>
          </p:cNvPr>
          <p:cNvCxnSpPr/>
          <p:nvPr>
            <p:custDataLst>
              <p:tags r:id="rId15"/>
            </p:custDataLst>
          </p:nvPr>
        </p:nvCxnSpPr>
        <p:spPr bwMode="auto">
          <a:xfrm flipH="1">
            <a:off x="5957888" y="2990850"/>
            <a:ext cx="273050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9" name="Conector reto 328">
            <a:extLst>
              <a:ext uri="{FF2B5EF4-FFF2-40B4-BE49-F238E27FC236}">
                <a16:creationId xmlns:a16="http://schemas.microsoft.com/office/drawing/2014/main" id="{296C8CB6-53C8-404B-A219-AE57B3A1B17E}"/>
              </a:ext>
            </a:extLst>
          </p:cNvPr>
          <p:cNvCxnSpPr/>
          <p:nvPr>
            <p:custDataLst>
              <p:tags r:id="rId16"/>
            </p:custDataLst>
          </p:nvPr>
        </p:nvCxnSpPr>
        <p:spPr bwMode="auto">
          <a:xfrm>
            <a:off x="6276975" y="3067050"/>
            <a:ext cx="0" cy="193675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5" name="Conector reto 324">
            <a:extLst>
              <a:ext uri="{FF2B5EF4-FFF2-40B4-BE49-F238E27FC236}">
                <a16:creationId xmlns:a16="http://schemas.microsoft.com/office/drawing/2014/main" id="{CBA8A17C-AB4F-4128-AB57-0001511B5149}"/>
              </a:ext>
            </a:extLst>
          </p:cNvPr>
          <p:cNvCxnSpPr/>
          <p:nvPr>
            <p:custDataLst>
              <p:tags r:id="rId17"/>
            </p:custDataLst>
          </p:nvPr>
        </p:nvCxnSpPr>
        <p:spPr bwMode="auto">
          <a:xfrm>
            <a:off x="5957888" y="3067050"/>
            <a:ext cx="319088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0" name="Conector reto 329">
            <a:extLst>
              <a:ext uri="{FF2B5EF4-FFF2-40B4-BE49-F238E27FC236}">
                <a16:creationId xmlns:a16="http://schemas.microsoft.com/office/drawing/2014/main" id="{379E04A6-5236-4DD2-B103-721D597157B4}"/>
              </a:ext>
            </a:extLst>
          </p:cNvPr>
          <p:cNvCxnSpPr/>
          <p:nvPr>
            <p:custDataLst>
              <p:tags r:id="rId18"/>
            </p:custDataLst>
          </p:nvPr>
        </p:nvCxnSpPr>
        <p:spPr bwMode="auto">
          <a:xfrm flipH="1">
            <a:off x="5562601" y="3260725"/>
            <a:ext cx="714375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4" name="Conector reto 333">
            <a:extLst>
              <a:ext uri="{FF2B5EF4-FFF2-40B4-BE49-F238E27FC236}">
                <a16:creationId xmlns:a16="http://schemas.microsoft.com/office/drawing/2014/main" id="{D86AE450-07C6-4579-B925-8B20E947B7A3}"/>
              </a:ext>
            </a:extLst>
          </p:cNvPr>
          <p:cNvCxnSpPr/>
          <p:nvPr>
            <p:custDataLst>
              <p:tags r:id="rId19"/>
            </p:custDataLst>
          </p:nvPr>
        </p:nvCxnSpPr>
        <p:spPr bwMode="auto">
          <a:xfrm flipH="1">
            <a:off x="3536950" y="3529013"/>
            <a:ext cx="3213100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3" name="Conector reto 332">
            <a:extLst>
              <a:ext uri="{FF2B5EF4-FFF2-40B4-BE49-F238E27FC236}">
                <a16:creationId xmlns:a16="http://schemas.microsoft.com/office/drawing/2014/main" id="{18A5D6E1-1D28-41E2-B2EA-CDB9DA14E25F}"/>
              </a:ext>
            </a:extLst>
          </p:cNvPr>
          <p:cNvCxnSpPr/>
          <p:nvPr>
            <p:custDataLst>
              <p:tags r:id="rId20"/>
            </p:custDataLst>
          </p:nvPr>
        </p:nvCxnSpPr>
        <p:spPr bwMode="auto">
          <a:xfrm>
            <a:off x="6750050" y="3336925"/>
            <a:ext cx="0" cy="1920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2" name="Conector reto 331">
            <a:extLst>
              <a:ext uri="{FF2B5EF4-FFF2-40B4-BE49-F238E27FC236}">
                <a16:creationId xmlns:a16="http://schemas.microsoft.com/office/drawing/2014/main" id="{29B7B8AA-D953-4352-B40F-D3F483E833B6}"/>
              </a:ext>
            </a:extLst>
          </p:cNvPr>
          <p:cNvCxnSpPr/>
          <p:nvPr>
            <p:custDataLst>
              <p:tags r:id="rId21"/>
            </p:custDataLst>
          </p:nvPr>
        </p:nvCxnSpPr>
        <p:spPr bwMode="auto">
          <a:xfrm>
            <a:off x="5562600" y="3336925"/>
            <a:ext cx="1187450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8" name="Conector reto 337">
            <a:extLst>
              <a:ext uri="{FF2B5EF4-FFF2-40B4-BE49-F238E27FC236}">
                <a16:creationId xmlns:a16="http://schemas.microsoft.com/office/drawing/2014/main" id="{113D3FCF-0798-4097-96D1-AB44C0493693}"/>
              </a:ext>
            </a:extLst>
          </p:cNvPr>
          <p:cNvCxnSpPr/>
          <p:nvPr>
            <p:custDataLst>
              <p:tags r:id="rId22"/>
            </p:custDataLst>
          </p:nvPr>
        </p:nvCxnSpPr>
        <p:spPr bwMode="auto">
          <a:xfrm flipH="1">
            <a:off x="3357563" y="3798888"/>
            <a:ext cx="498475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7" name="Conector reto 336">
            <a:extLst>
              <a:ext uri="{FF2B5EF4-FFF2-40B4-BE49-F238E27FC236}">
                <a16:creationId xmlns:a16="http://schemas.microsoft.com/office/drawing/2014/main" id="{567707B5-AE10-40BC-A0ED-1441210546B1}"/>
              </a:ext>
            </a:extLst>
          </p:cNvPr>
          <p:cNvCxnSpPr/>
          <p:nvPr>
            <p:custDataLst>
              <p:tags r:id="rId23"/>
            </p:custDataLst>
          </p:nvPr>
        </p:nvCxnSpPr>
        <p:spPr bwMode="auto">
          <a:xfrm>
            <a:off x="3856038" y="3605213"/>
            <a:ext cx="0" cy="193675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6" name="Conector reto 335">
            <a:extLst>
              <a:ext uri="{FF2B5EF4-FFF2-40B4-BE49-F238E27FC236}">
                <a16:creationId xmlns:a16="http://schemas.microsoft.com/office/drawing/2014/main" id="{63105903-CFE5-450B-BCA4-88A40630F350}"/>
              </a:ext>
            </a:extLst>
          </p:cNvPr>
          <p:cNvCxnSpPr/>
          <p:nvPr>
            <p:custDataLst>
              <p:tags r:id="rId24"/>
            </p:custDataLst>
          </p:nvPr>
        </p:nvCxnSpPr>
        <p:spPr bwMode="auto">
          <a:xfrm>
            <a:off x="3536950" y="3605213"/>
            <a:ext cx="319088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0" name="Conector reto 339">
            <a:extLst>
              <a:ext uri="{FF2B5EF4-FFF2-40B4-BE49-F238E27FC236}">
                <a16:creationId xmlns:a16="http://schemas.microsoft.com/office/drawing/2014/main" id="{A6C09BD2-1B0C-449E-9FE8-94D52906DF58}"/>
              </a:ext>
            </a:extLst>
          </p:cNvPr>
          <p:cNvCxnSpPr/>
          <p:nvPr>
            <p:custDataLst>
              <p:tags r:id="rId25"/>
            </p:custDataLst>
          </p:nvPr>
        </p:nvCxnSpPr>
        <p:spPr bwMode="auto">
          <a:xfrm>
            <a:off x="3357563" y="3875088"/>
            <a:ext cx="258763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1" name="Conector reto 340">
            <a:extLst>
              <a:ext uri="{FF2B5EF4-FFF2-40B4-BE49-F238E27FC236}">
                <a16:creationId xmlns:a16="http://schemas.microsoft.com/office/drawing/2014/main" id="{FA2A9842-CFEE-475A-A949-1FF104214A84}"/>
              </a:ext>
            </a:extLst>
          </p:cNvPr>
          <p:cNvCxnSpPr/>
          <p:nvPr>
            <p:custDataLst>
              <p:tags r:id="rId26"/>
            </p:custDataLst>
          </p:nvPr>
        </p:nvCxnSpPr>
        <p:spPr bwMode="auto">
          <a:xfrm>
            <a:off x="3616325" y="3875087"/>
            <a:ext cx="0" cy="23018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2" name="Conector reto 341">
            <a:extLst>
              <a:ext uri="{FF2B5EF4-FFF2-40B4-BE49-F238E27FC236}">
                <a16:creationId xmlns:a16="http://schemas.microsoft.com/office/drawing/2014/main" id="{1EC5ABEB-B83D-4A28-BBE3-22DA483BFA56}"/>
              </a:ext>
            </a:extLst>
          </p:cNvPr>
          <p:cNvCxnSpPr/>
          <p:nvPr>
            <p:custDataLst>
              <p:tags r:id="rId27"/>
            </p:custDataLst>
          </p:nvPr>
        </p:nvCxnSpPr>
        <p:spPr bwMode="auto">
          <a:xfrm flipH="1">
            <a:off x="3357563" y="4105275"/>
            <a:ext cx="258763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8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28"/>
            </p:custDataLst>
          </p:nvPr>
        </p:nvSpPr>
        <p:spPr bwMode="auto">
          <a:xfrm>
            <a:off x="169863" y="1793875"/>
            <a:ext cx="2730500" cy="2471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dirty="0">
                <a:effectLst/>
                <a:latin typeface="Amasis MT Pro Light" panose="020B0604020202020204" pitchFamily="18" charset="0"/>
              </a:rPr>
              <a:t>Propostas Submetidas</a:t>
            </a:r>
          </a:p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dirty="0">
                <a:latin typeface="Amasis MT Pro Light" panose="020B0604020202020204" pitchFamily="18" charset="0"/>
              </a:rPr>
              <a:t>Filtro Prejuízo</a:t>
            </a:r>
          </a:p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dirty="0">
                <a:latin typeface="Amasis MT Pro Light" panose="020B0604020202020204" pitchFamily="18" charset="0"/>
              </a:rPr>
              <a:t>Filtro Restritivos</a:t>
            </a:r>
          </a:p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dirty="0">
                <a:latin typeface="Amasis MT Pro Light" panose="020B0604020202020204" pitchFamily="18" charset="0"/>
              </a:rPr>
              <a:t>Filtro Crédito Vencido</a:t>
            </a:r>
          </a:p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dirty="0">
                <a:latin typeface="Amasis MT Pro Light" panose="020B0604020202020204" pitchFamily="18" charset="0"/>
              </a:rPr>
              <a:t>Filtro Prejuízo (BACEN)</a:t>
            </a:r>
          </a:p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dirty="0">
                <a:latin typeface="Amasis MT Pro Light" panose="020B0604020202020204" pitchFamily="18" charset="0"/>
              </a:rPr>
              <a:t>Filtro Sem porte</a:t>
            </a:r>
          </a:p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dirty="0">
                <a:latin typeface="Amasis MT Pro Light" panose="020B0604020202020204" pitchFamily="18" charset="0"/>
              </a:rPr>
              <a:t>Filtro Produto inadequado</a:t>
            </a:r>
          </a:p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dirty="0">
                <a:latin typeface="Amasis MT Pro Light" panose="020B0604020202020204" pitchFamily="18" charset="0"/>
              </a:rPr>
              <a:t>Devolvidas</a:t>
            </a:r>
          </a:p>
          <a:p>
            <a:pPr marL="0" indent="0" algn="r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2000" dirty="0">
                <a:latin typeface="Amasis MT Pro Light" panose="020B0604020202020204" pitchFamily="18" charset="0"/>
              </a:rPr>
              <a:t>Derivadas</a:t>
            </a:r>
          </a:p>
        </p:txBody>
      </p:sp>
      <p:sp>
        <p:nvSpPr>
          <p:cNvPr id="362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29"/>
            </p:custDataLst>
          </p:nvPr>
        </p:nvSpPr>
        <p:spPr bwMode="gray">
          <a:xfrm>
            <a:off x="3087688" y="4010025"/>
            <a:ext cx="231775" cy="1920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06853E1-09DE-406C-B808-DE9A0E0D9591}" type="datetime'''''''''''''''''1''''''''5'''''''''''''">
              <a:rPr lang="en-US" altLang="en-US" sz="1400" smtClean="0">
                <a:effectLst/>
              </a:rPr>
              <a:pPr mar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t>15</a:t>
            </a:fld>
            <a:endParaRPr lang="en-US" sz="1400" dirty="0"/>
          </a:p>
        </p:txBody>
      </p:sp>
      <p:sp>
        <p:nvSpPr>
          <p:cNvPr id="361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30"/>
            </p:custDataLst>
          </p:nvPr>
        </p:nvSpPr>
        <p:spPr bwMode="gray">
          <a:xfrm>
            <a:off x="3087688" y="3741738"/>
            <a:ext cx="231775" cy="19208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txBody>
          <a:bodyPr vert="horz" wrap="none" lIns="25400" tIns="0" rIns="2540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CC66AC87-AF41-4A12-9194-7B17CC77E3BC}" type="datetime'''1''''''''''''''''''''''''''''''''''''''''''''5'">
              <a:rPr lang="en-US" altLang="en-US" sz="1400" smtClean="0">
                <a:effectLst/>
              </a:rPr>
              <a:pPr mar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t>15</a:t>
            </a:fld>
            <a:endParaRPr lang="en-US" sz="1400" dirty="0"/>
          </a:p>
        </p:txBody>
      </p:sp>
      <p:sp>
        <p:nvSpPr>
          <p:cNvPr id="161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31"/>
            </p:custDataLst>
          </p:nvPr>
        </p:nvSpPr>
        <p:spPr bwMode="auto">
          <a:xfrm>
            <a:off x="6589714" y="1931988"/>
            <a:ext cx="333375" cy="27305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</a:ln>
          <a:effectLst/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0D8285F-2BBD-42FB-B971-B63AE8AE1442}" type="datetime'''''-''''''''''''''''''''''1''''''''''''1'''''''''''''''''''">
              <a:rPr lang="en-US" altLang="en-US" sz="1400" b="1" smtClean="0">
                <a:effectLst/>
              </a:rPr>
              <a:pPr/>
              <a:t>-11</a:t>
            </a:fld>
            <a:endParaRPr lang="en-US" sz="1400" b="1" dirty="0"/>
          </a:p>
        </p:txBody>
      </p:sp>
      <p:sp>
        <p:nvSpPr>
          <p:cNvPr id="156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32"/>
            </p:custDataLst>
          </p:nvPr>
        </p:nvSpPr>
        <p:spPr bwMode="auto">
          <a:xfrm>
            <a:off x="6589713" y="2219325"/>
            <a:ext cx="333375" cy="27305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</a:ln>
          <a:effectLst/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79EDE784-C3A4-4FC8-B307-15CAAE195ED6}" type="datetime'''''''-''''''''8''''''''''''''''''''''''''''''''''''2'''''''">
              <a:rPr lang="en-US" altLang="en-US" sz="1400" b="1" smtClean="0">
                <a:effectLst/>
              </a:rPr>
              <a:pPr/>
              <a:t>-82</a:t>
            </a:fld>
            <a:endParaRPr lang="en-US" sz="1400" b="1" dirty="0"/>
          </a:p>
        </p:txBody>
      </p:sp>
      <p:sp>
        <p:nvSpPr>
          <p:cNvPr id="167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33"/>
            </p:custDataLst>
          </p:nvPr>
        </p:nvSpPr>
        <p:spPr bwMode="auto">
          <a:xfrm>
            <a:off x="6154738" y="2505075"/>
            <a:ext cx="241300" cy="24130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</a:ln>
          <a:effectLst/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A0AF1C49-14E5-44B8-96D9-3831691B58E0}" type="datetime'''''''''''''''''''''''''''''-''''''''''''''''''''''6'''''''">
              <a:rPr lang="en-US" altLang="en-US" sz="1400" b="1" smtClean="0">
                <a:effectLst/>
              </a:rPr>
              <a:pPr/>
              <a:t>-6</a:t>
            </a:fld>
            <a:endParaRPr lang="en-US" sz="1400" b="1" dirty="0"/>
          </a:p>
        </p:txBody>
      </p:sp>
      <p:sp>
        <p:nvSpPr>
          <p:cNvPr id="173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34"/>
            </p:custDataLst>
          </p:nvPr>
        </p:nvSpPr>
        <p:spPr bwMode="auto">
          <a:xfrm>
            <a:off x="6110288" y="2773363"/>
            <a:ext cx="241300" cy="24130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</a:ln>
          <a:effectLst/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C93B6F8F-370A-4BFD-B689-14B530C1F234}" type="datetime'''''''''''''''''''''''''''''''''-''''''''''''''9'''''''''''''">
              <a:rPr lang="en-US" altLang="en-US" sz="1400" b="1" smtClean="0">
                <a:effectLst/>
              </a:rPr>
              <a:pPr/>
              <a:t>-9</a:t>
            </a:fld>
            <a:endParaRPr lang="en-US" sz="1400" b="1" dirty="0"/>
          </a:p>
        </p:txBody>
      </p:sp>
      <p:sp>
        <p:nvSpPr>
          <p:cNvPr id="179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35"/>
            </p:custDataLst>
          </p:nvPr>
        </p:nvSpPr>
        <p:spPr bwMode="auto">
          <a:xfrm>
            <a:off x="6110288" y="3027363"/>
            <a:ext cx="333375" cy="27305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</a:ln>
          <a:effectLst/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0FBC65A0-6FF8-457E-BA0C-E8A5A6CFA023}" type="datetime'''-''8''''''''''0'''''''''''''''''''''''''''''''''''''''">
              <a:rPr lang="en-US" altLang="en-US" sz="1400" b="1" smtClean="0">
                <a:effectLst/>
              </a:rPr>
              <a:pPr/>
              <a:t>-80</a:t>
            </a:fld>
            <a:endParaRPr lang="en-US" sz="1400" b="1" dirty="0"/>
          </a:p>
        </p:txBody>
      </p:sp>
      <p:sp>
        <p:nvSpPr>
          <p:cNvPr id="185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36"/>
            </p:custDataLst>
          </p:nvPr>
        </p:nvSpPr>
        <p:spPr bwMode="auto">
          <a:xfrm>
            <a:off x="6519863" y="3295650"/>
            <a:ext cx="460375" cy="27305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</a:ln>
          <a:effectLst/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ADACB649-640A-45F8-B83E-41CDCCD50D4D}" type="datetime'''''''''''''''''''''''''''''''''''-''''4''''''1''''''0'">
              <a:rPr lang="en-US" altLang="en-US" sz="1400" b="1" smtClean="0">
                <a:effectLst/>
              </a:rPr>
              <a:pPr/>
              <a:t>-410</a:t>
            </a:fld>
            <a:endParaRPr lang="en-US" sz="1400" b="1" dirty="0"/>
          </a:p>
        </p:txBody>
      </p:sp>
      <p:sp>
        <p:nvSpPr>
          <p:cNvPr id="191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37"/>
            </p:custDataLst>
          </p:nvPr>
        </p:nvSpPr>
        <p:spPr bwMode="auto">
          <a:xfrm>
            <a:off x="3689350" y="3565525"/>
            <a:ext cx="333375" cy="273050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</a:ln>
          <a:effectLst/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EA47C387-8779-4EB7-B2A7-7FE91FC54158}" type="datetime'''''''''''''-''''''''5''''''''''2'''''''''''''''''''''''''">
              <a:rPr lang="en-US" altLang="en-US" sz="1400" b="1" smtClean="0">
                <a:effectLst/>
              </a:rPr>
              <a:pPr/>
              <a:t>-52</a:t>
            </a:fld>
            <a:endParaRPr lang="en-US" sz="1400" b="1" dirty="0"/>
          </a:p>
        </p:txBody>
      </p:sp>
      <p:sp>
        <p:nvSpPr>
          <p:cNvPr id="197" name="Espaço Reservado para Texto 2">
            <a:extLst>
              <a:ext uri="{FF2B5EF4-FFF2-40B4-BE49-F238E27FC236}">
                <a16:creationId xmlns:a16="http://schemas.microsoft.com/office/drawing/2014/main" id="{3D30FFA7-1ED3-4CF3-AC38-B41ABD2C4F7B}"/>
              </a:ext>
            </a:extLst>
          </p:cNvPr>
          <p:cNvSpPr>
            <a:spLocks noGrp="1"/>
          </p:cNvSpPr>
          <p:nvPr>
            <p:custDataLst>
              <p:tags r:id="rId38"/>
            </p:custDataLst>
          </p:nvPr>
        </p:nvSpPr>
        <p:spPr bwMode="auto">
          <a:xfrm>
            <a:off x="3509963" y="3883025"/>
            <a:ext cx="212725" cy="212725"/>
          </a:xfrm>
          <a:prstGeom prst="ellipse">
            <a:avLst/>
          </a:prstGeom>
          <a:solidFill>
            <a:schemeClr val="bg1"/>
          </a:solidFill>
          <a:ln w="9525" algn="ctr">
            <a:solidFill>
              <a:schemeClr val="tx1"/>
            </a:solidFill>
          </a:ln>
          <a:effectLst/>
        </p:spPr>
        <p:txBody>
          <a:bodyPr vert="horz" wrap="none" lIns="0" tIns="0" rIns="0" bIns="0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FC2B0335-D0B1-4431-95AC-6E68DAFA77B7}" type="datetime'0'''''''''''''''''''''''">
              <a:rPr lang="en-US" altLang="en-US" sz="1400" b="1" smtClean="0">
                <a:effectLst/>
              </a:rPr>
              <a:pPr/>
              <a:t>0</a:t>
            </a:fld>
            <a:endParaRPr lang="en-US" sz="1400" b="1" dirty="0"/>
          </a:p>
        </p:txBody>
      </p:sp>
      <p:pic>
        <p:nvPicPr>
          <p:cNvPr id="314" name="Gráfico 313" descr="Lupa estrutura de tópicos">
            <a:extLst>
              <a:ext uri="{FF2B5EF4-FFF2-40B4-BE49-F238E27FC236}">
                <a16:creationId xmlns:a16="http://schemas.microsoft.com/office/drawing/2014/main" id="{8808D2F6-7295-4FD3-B2EC-8D86F462FDFD}"/>
              </a:ext>
            </a:extLst>
          </p:cNvPr>
          <p:cNvPicPr>
            <a:picLocks noChangeAspect="1"/>
          </p:cNvPicPr>
          <p:nvPr/>
        </p:nvPicPr>
        <p:blipFill>
          <a:blip r:embed="rId4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5"/>
              </a:ext>
            </a:extLst>
          </a:blip>
          <a:stretch>
            <a:fillRect/>
          </a:stretch>
        </p:blipFill>
        <p:spPr>
          <a:xfrm>
            <a:off x="8123490" y="5204958"/>
            <a:ext cx="914400" cy="914400"/>
          </a:xfrm>
          <a:prstGeom prst="rect">
            <a:avLst/>
          </a:prstGeom>
        </p:spPr>
      </p:pic>
      <p:pic>
        <p:nvPicPr>
          <p:cNvPr id="382" name="Gráfico 381" descr="Seta de linha: curva ligeira com preenchimento sólido">
            <a:extLst>
              <a:ext uri="{FF2B5EF4-FFF2-40B4-BE49-F238E27FC236}">
                <a16:creationId xmlns:a16="http://schemas.microsoft.com/office/drawing/2014/main" id="{7AA6687F-8ACA-46EE-B83E-65AE7C3B9A86}"/>
              </a:ext>
            </a:extLst>
          </p:cNvPr>
          <p:cNvPicPr>
            <a:picLocks noChangeAspect="1"/>
          </p:cNvPicPr>
          <p:nvPr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7"/>
              </a:ext>
            </a:extLst>
          </a:blip>
          <a:stretch>
            <a:fillRect/>
          </a:stretch>
        </p:blipFill>
        <p:spPr>
          <a:xfrm rot="1117649" flipV="1">
            <a:off x="5421048" y="3763780"/>
            <a:ext cx="1435628" cy="1333391"/>
          </a:xfrm>
          <a:prstGeom prst="rect">
            <a:avLst/>
          </a:prstGeom>
        </p:spPr>
      </p:pic>
      <p:sp>
        <p:nvSpPr>
          <p:cNvPr id="383" name="CaixaDeTexto 382">
            <a:extLst>
              <a:ext uri="{FF2B5EF4-FFF2-40B4-BE49-F238E27FC236}">
                <a16:creationId xmlns:a16="http://schemas.microsoft.com/office/drawing/2014/main" id="{46A8E61E-0B37-464E-9A32-5C4F010AAED0}"/>
              </a:ext>
            </a:extLst>
          </p:cNvPr>
          <p:cNvSpPr txBox="1"/>
          <p:nvPr/>
        </p:nvSpPr>
        <p:spPr>
          <a:xfrm>
            <a:off x="210363" y="5399810"/>
            <a:ext cx="64198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yanmar Text" panose="020B0502040204020203" pitchFamily="34" charset="0"/>
                <a:cs typeface="Myanmar Text" panose="020B0502040204020203" pitchFamily="34" charset="0"/>
              </a:rPr>
              <a:t>Prejuízo:</a:t>
            </a:r>
          </a:p>
          <a:p>
            <a:r>
              <a:rPr lang="en-US" sz="1200" dirty="0">
                <a:latin typeface="Myanmar Text" panose="020B0502040204020203" pitchFamily="34" charset="0"/>
                <a:cs typeface="Myanmar Text" panose="020B0502040204020203" pitchFamily="34" charset="0"/>
              </a:rPr>
              <a:t>Restrititvo:</a:t>
            </a:r>
          </a:p>
          <a:p>
            <a:r>
              <a:rPr lang="en-US" sz="1200" dirty="0">
                <a:latin typeface="Myanmar Text" panose="020B0502040204020203" pitchFamily="34" charset="0"/>
                <a:cs typeface="Myanmar Text" panose="020B0502040204020203" pitchFamily="34" charset="0"/>
              </a:rPr>
              <a:t>Crédito vencido:</a:t>
            </a:r>
          </a:p>
          <a:p>
            <a:r>
              <a:rPr lang="en-US" sz="1200" dirty="0">
                <a:latin typeface="Myanmar Text" panose="020B0502040204020203" pitchFamily="34" charset="0"/>
                <a:cs typeface="Myanmar Text" panose="020B0502040204020203" pitchFamily="34" charset="0"/>
              </a:rPr>
              <a:t>Sem porte:</a:t>
            </a:r>
          </a:p>
          <a:p>
            <a:r>
              <a:rPr lang="en-US" sz="1200" dirty="0">
                <a:latin typeface="Myanmar Text" panose="020B0502040204020203" pitchFamily="34" charset="0"/>
                <a:cs typeface="Myanmar Text" panose="020B0502040204020203" pitchFamily="34" charset="0"/>
              </a:rPr>
              <a:t>Produto inadequado: </a:t>
            </a:r>
          </a:p>
        </p:txBody>
      </p:sp>
    </p:spTree>
    <p:extLst>
      <p:ext uri="{BB962C8B-B14F-4D97-AF65-F5344CB8AC3E}">
        <p14:creationId xmlns:p14="http://schemas.microsoft.com/office/powerpoint/2010/main" val="1824032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729E430E-18B7-4B7C-B96D-44BA8840880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808067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2" name="Slide do think-cell" r:id="rId5" imgW="378" imgH="377" progId="TCLayout.ActiveDocument.1">
                  <p:embed/>
                </p:oleObj>
              </mc:Choice>
              <mc:Fallback>
                <p:oleObj name="Slide do think-cell" r:id="rId5" imgW="378" imgH="377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729E430E-18B7-4B7C-B96D-44BA884088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33" name="Conector reto 53">
            <a:extLst>
              <a:ext uri="{FF2B5EF4-FFF2-40B4-BE49-F238E27FC236}">
                <a16:creationId xmlns:a16="http://schemas.microsoft.com/office/drawing/2014/main" id="{626D6B90-B1AA-4420-B5F4-1C152A07B1BC}"/>
              </a:ext>
            </a:extLst>
          </p:cNvPr>
          <p:cNvCxnSpPr/>
          <p:nvPr/>
        </p:nvCxnSpPr>
        <p:spPr>
          <a:xfrm>
            <a:off x="-27296" y="467685"/>
            <a:ext cx="1374703" cy="0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6" name="CaixaDeTexto 14">
            <a:extLst>
              <a:ext uri="{FF2B5EF4-FFF2-40B4-BE49-F238E27FC236}">
                <a16:creationId xmlns:a16="http://schemas.microsoft.com/office/drawing/2014/main" id="{AE21B80B-9CAC-4E27-9E4D-D13D656D1703}"/>
              </a:ext>
            </a:extLst>
          </p:cNvPr>
          <p:cNvSpPr txBox="1"/>
          <p:nvPr/>
        </p:nvSpPr>
        <p:spPr>
          <a:xfrm>
            <a:off x="1347407" y="113538"/>
            <a:ext cx="71202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8497B0"/>
                </a:solidFill>
                <a:latin typeface="Montserrat ExtraBold" panose="00000900000000000000" pitchFamily="2" charset="0"/>
              </a:rPr>
              <a:t>COMPARAÇÃO</a:t>
            </a:r>
          </a:p>
        </p:txBody>
      </p:sp>
      <p:sp>
        <p:nvSpPr>
          <p:cNvPr id="327" name="CaixaDeTexto 15">
            <a:extLst>
              <a:ext uri="{FF2B5EF4-FFF2-40B4-BE49-F238E27FC236}">
                <a16:creationId xmlns:a16="http://schemas.microsoft.com/office/drawing/2014/main" id="{09BB3195-A652-4B6A-B882-C8DEB54F7B88}"/>
              </a:ext>
            </a:extLst>
          </p:cNvPr>
          <p:cNvSpPr txBox="1"/>
          <p:nvPr/>
        </p:nvSpPr>
        <p:spPr>
          <a:xfrm>
            <a:off x="1886674" y="821424"/>
            <a:ext cx="45667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Montserrat Light" panose="00000400000000000000" pitchFamily="2" charset="0"/>
              </a:rPr>
              <a:t>PROPOSTAS APROVADAS</a:t>
            </a:r>
          </a:p>
          <a:p>
            <a:endParaRPr lang="pt-BR" sz="2400" dirty="0">
              <a:latin typeface="Montserrat Light" panose="00000400000000000000" pitchFamily="2" charset="0"/>
            </a:endParaRPr>
          </a:p>
          <a:p>
            <a:endParaRPr lang="pt-BR" sz="2400" dirty="0">
              <a:latin typeface="Montserrat Light" panose="00000400000000000000" pitchFamily="2" charset="0"/>
            </a:endParaRPr>
          </a:p>
        </p:txBody>
      </p:sp>
      <p:cxnSp>
        <p:nvCxnSpPr>
          <p:cNvPr id="328" name="Conector reto 54">
            <a:extLst>
              <a:ext uri="{FF2B5EF4-FFF2-40B4-BE49-F238E27FC236}">
                <a16:creationId xmlns:a16="http://schemas.microsoft.com/office/drawing/2014/main" id="{DD83457B-4FD6-45BB-94EB-122CCA92ECE1}"/>
              </a:ext>
            </a:extLst>
          </p:cNvPr>
          <p:cNvCxnSpPr>
            <a:cxnSpLocks/>
          </p:cNvCxnSpPr>
          <p:nvPr/>
        </p:nvCxnSpPr>
        <p:spPr>
          <a:xfrm>
            <a:off x="6181725" y="1036804"/>
            <a:ext cx="5991143" cy="0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57" name="Gráfico 456">
            <a:extLst>
              <a:ext uri="{FF2B5EF4-FFF2-40B4-BE49-F238E27FC236}">
                <a16:creationId xmlns:a16="http://schemas.microsoft.com/office/drawing/2014/main" id="{72C76393-2A8F-4C06-A140-63224E80A9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5336746"/>
              </p:ext>
            </p:extLst>
          </p:nvPr>
        </p:nvGraphicFramePr>
        <p:xfrm>
          <a:off x="883506" y="1421588"/>
          <a:ext cx="10596438" cy="5077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73139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16318" y="1328036"/>
            <a:ext cx="3497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rgbClr val="1BB3B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153</a:t>
            </a:r>
            <a:r>
              <a:rPr lang="pt-BR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t-BR" sz="2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CNPJs</a:t>
            </a:r>
            <a:r>
              <a:rPr lang="pt-BR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 repetidos</a:t>
            </a:r>
            <a:endParaRPr lang="pt-BR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16318" y="2360457"/>
            <a:ext cx="39683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1BB3B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43 </a:t>
            </a:r>
            <a:r>
              <a:rPr lang="pt-BR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CNPJs</a:t>
            </a:r>
            <a:r>
              <a:rPr lang="pt-BR" sz="2400" dirty="0">
                <a:latin typeface="Segoe UI" panose="020B0502040204020203" pitchFamily="34" charset="0"/>
                <a:cs typeface="Segoe UI" panose="020B0502040204020203" pitchFamily="34" charset="0"/>
              </a:rPr>
              <a:t> com 2 matrículas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545" y="1451141"/>
            <a:ext cx="648000" cy="648000"/>
          </a:xfrm>
          <a:prstGeom prst="rect">
            <a:avLst/>
          </a:prstGeom>
        </p:spPr>
      </p:pic>
      <p:cxnSp>
        <p:nvCxnSpPr>
          <p:cNvPr id="28" name="Conector reto 53">
            <a:extLst>
              <a:ext uri="{FF2B5EF4-FFF2-40B4-BE49-F238E27FC236}">
                <a16:creationId xmlns:a16="http://schemas.microsoft.com/office/drawing/2014/main" id="{0E247E49-7EA0-4233-8636-0815BE8A1486}"/>
              </a:ext>
            </a:extLst>
          </p:cNvPr>
          <p:cNvCxnSpPr/>
          <p:nvPr/>
        </p:nvCxnSpPr>
        <p:spPr>
          <a:xfrm>
            <a:off x="-27296" y="467685"/>
            <a:ext cx="1374703" cy="0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aixaDeTexto 14">
            <a:extLst>
              <a:ext uri="{FF2B5EF4-FFF2-40B4-BE49-F238E27FC236}">
                <a16:creationId xmlns:a16="http://schemas.microsoft.com/office/drawing/2014/main" id="{3F0E11AC-D2F3-4A03-8AFD-670EEDDCA69A}"/>
              </a:ext>
            </a:extLst>
          </p:cNvPr>
          <p:cNvSpPr txBox="1"/>
          <p:nvPr/>
        </p:nvSpPr>
        <p:spPr>
          <a:xfrm>
            <a:off x="1347407" y="113538"/>
            <a:ext cx="71202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8497B0"/>
                </a:solidFill>
                <a:latin typeface="Montserrat ExtraBold" panose="00000900000000000000" pitchFamily="2" charset="0"/>
              </a:rPr>
              <a:t>OBSERVAÇÃO</a:t>
            </a:r>
          </a:p>
        </p:txBody>
      </p:sp>
      <p:sp>
        <p:nvSpPr>
          <p:cNvPr id="30" name="CaixaDeTexto 15">
            <a:extLst>
              <a:ext uri="{FF2B5EF4-FFF2-40B4-BE49-F238E27FC236}">
                <a16:creationId xmlns:a16="http://schemas.microsoft.com/office/drawing/2014/main" id="{976CED0C-7B76-4642-810F-4C01E9849853}"/>
              </a:ext>
            </a:extLst>
          </p:cNvPr>
          <p:cNvSpPr txBox="1"/>
          <p:nvPr/>
        </p:nvSpPr>
        <p:spPr>
          <a:xfrm>
            <a:off x="1886674" y="821424"/>
            <a:ext cx="4566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Montserrat Light" panose="00000400000000000000" pitchFamily="2" charset="0"/>
              </a:rPr>
              <a:t>CNPJS DUPLICADOS</a:t>
            </a:r>
          </a:p>
        </p:txBody>
      </p:sp>
      <p:cxnSp>
        <p:nvCxnSpPr>
          <p:cNvPr id="31" name="Conector reto 54">
            <a:extLst>
              <a:ext uri="{FF2B5EF4-FFF2-40B4-BE49-F238E27FC236}">
                <a16:creationId xmlns:a16="http://schemas.microsoft.com/office/drawing/2014/main" id="{B03EF83A-4C4C-4C56-B75D-03F0F6582700}"/>
              </a:ext>
            </a:extLst>
          </p:cNvPr>
          <p:cNvCxnSpPr>
            <a:cxnSpLocks/>
          </p:cNvCxnSpPr>
          <p:nvPr/>
        </p:nvCxnSpPr>
        <p:spPr>
          <a:xfrm>
            <a:off x="6181725" y="1036804"/>
            <a:ext cx="5991143" cy="0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6">
            <a:extLst>
              <a:ext uri="{FF2B5EF4-FFF2-40B4-BE49-F238E27FC236}">
                <a16:creationId xmlns:a16="http://schemas.microsoft.com/office/drawing/2014/main" id="{98CBE8E8-8DAF-480C-BDE0-182364E125B3}"/>
              </a:ext>
            </a:extLst>
          </p:cNvPr>
          <p:cNvSpPr txBox="1"/>
          <p:nvPr/>
        </p:nvSpPr>
        <p:spPr>
          <a:xfrm>
            <a:off x="6546736" y="2385078"/>
            <a:ext cx="37615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1BB3B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 </a:t>
            </a:r>
            <a:r>
              <a:rPr lang="pt-BR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CNPJs</a:t>
            </a:r>
            <a:r>
              <a:rPr lang="pt-BR" sz="2400" dirty="0">
                <a:latin typeface="Segoe UI" panose="020B0502040204020203" pitchFamily="34" charset="0"/>
                <a:cs typeface="Segoe UI" panose="020B0502040204020203" pitchFamily="34" charset="0"/>
              </a:rPr>
              <a:t> com 3 matrículas</a:t>
            </a:r>
          </a:p>
          <a:p>
            <a:endParaRPr lang="pt-BR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TextBox 6">
            <a:extLst>
              <a:ext uri="{FF2B5EF4-FFF2-40B4-BE49-F238E27FC236}">
                <a16:creationId xmlns:a16="http://schemas.microsoft.com/office/drawing/2014/main" id="{ECA0918D-F227-45EB-91C1-17D6262D5A2C}"/>
              </a:ext>
            </a:extLst>
          </p:cNvPr>
          <p:cNvSpPr txBox="1"/>
          <p:nvPr/>
        </p:nvSpPr>
        <p:spPr>
          <a:xfrm>
            <a:off x="1716317" y="4415812"/>
            <a:ext cx="37615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rgbClr val="1BB3BC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 </a:t>
            </a:r>
            <a:r>
              <a:rPr lang="pt-BR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CNPJs</a:t>
            </a:r>
            <a:r>
              <a:rPr lang="pt-BR" sz="2400" dirty="0">
                <a:latin typeface="Segoe UI" panose="020B0502040204020203" pitchFamily="34" charset="0"/>
                <a:cs typeface="Segoe UI" panose="020B0502040204020203" pitchFamily="34" charset="0"/>
              </a:rPr>
              <a:t> com 4 matrículas</a:t>
            </a:r>
          </a:p>
        </p:txBody>
      </p:sp>
    </p:spTree>
    <p:extLst>
      <p:ext uri="{BB962C8B-B14F-4D97-AF65-F5344CB8AC3E}">
        <p14:creationId xmlns:p14="http://schemas.microsoft.com/office/powerpoint/2010/main" val="1259878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D0C4010-264E-45D9-BD05-B912996AB1B1}"/>
              </a:ext>
            </a:extLst>
          </p:cNvPr>
          <p:cNvSpPr txBox="1"/>
          <p:nvPr/>
        </p:nvSpPr>
        <p:spPr>
          <a:xfrm>
            <a:off x="1491917" y="1485750"/>
            <a:ext cx="634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latin typeface="Montserrat Light" panose="00000400000000000000" pitchFamily="2" charset="0"/>
              </a:rPr>
              <a:t>665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DF129FF-E5E7-4FD3-8D12-26CDE13956DD}"/>
              </a:ext>
            </a:extLst>
          </p:cNvPr>
          <p:cNvSpPr txBox="1"/>
          <p:nvPr/>
        </p:nvSpPr>
        <p:spPr>
          <a:xfrm>
            <a:off x="-105201" y="1926412"/>
            <a:ext cx="1680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100" dirty="0">
                <a:latin typeface="Montserrat Light" panose="00000400000000000000" pitchFamily="2" charset="0"/>
              </a:rPr>
              <a:t>17/Jan</a:t>
            </a:r>
            <a:endParaRPr lang="pt-BR" sz="1100" dirty="0">
              <a:latin typeface="Montserrat Light" panose="00000400000000000000" pitchFamily="2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CC1DEBB-397E-459D-8471-2F63021E8452}"/>
              </a:ext>
            </a:extLst>
          </p:cNvPr>
          <p:cNvSpPr txBox="1"/>
          <p:nvPr/>
        </p:nvSpPr>
        <p:spPr>
          <a:xfrm>
            <a:off x="3164369" y="1485750"/>
            <a:ext cx="634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latin typeface="Montserrat Light" panose="00000400000000000000" pitchFamily="2" charset="0"/>
              </a:rPr>
              <a:t>765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2D996D5-1804-4998-A6F9-9116F6189562}"/>
              </a:ext>
            </a:extLst>
          </p:cNvPr>
          <p:cNvSpPr txBox="1"/>
          <p:nvPr/>
        </p:nvSpPr>
        <p:spPr>
          <a:xfrm>
            <a:off x="4836821" y="1485750"/>
            <a:ext cx="634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latin typeface="Montserrat Light" panose="00000400000000000000" pitchFamily="2" charset="0"/>
              </a:rPr>
              <a:t>865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E7B6B8C-E0CF-4F21-87DC-C23CB8C62326}"/>
              </a:ext>
            </a:extLst>
          </p:cNvPr>
          <p:cNvSpPr txBox="1"/>
          <p:nvPr/>
        </p:nvSpPr>
        <p:spPr>
          <a:xfrm>
            <a:off x="6509273" y="1485750"/>
            <a:ext cx="634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latin typeface="Montserrat Light" panose="00000400000000000000" pitchFamily="2" charset="0"/>
              </a:rPr>
              <a:t>965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40A862C-823C-4D33-81C3-68C637DC3EEF}"/>
              </a:ext>
            </a:extLst>
          </p:cNvPr>
          <p:cNvSpPr txBox="1"/>
          <p:nvPr/>
        </p:nvSpPr>
        <p:spPr>
          <a:xfrm>
            <a:off x="8181725" y="1485750"/>
            <a:ext cx="634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latin typeface="Montserrat Light" panose="00000400000000000000" pitchFamily="2" charset="0"/>
              </a:rPr>
              <a:t>1065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848FD41-A1BB-4144-A8BC-5D4988F99F3E}"/>
              </a:ext>
            </a:extLst>
          </p:cNvPr>
          <p:cNvSpPr txBox="1"/>
          <p:nvPr/>
        </p:nvSpPr>
        <p:spPr>
          <a:xfrm>
            <a:off x="9854177" y="1485750"/>
            <a:ext cx="634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latin typeface="Montserrat Light" panose="00000400000000000000" pitchFamily="2" charset="0"/>
              </a:rPr>
              <a:t>1165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FC633C0-3983-4B99-80A1-ECFEA2E43FBB}"/>
              </a:ext>
            </a:extLst>
          </p:cNvPr>
          <p:cNvSpPr txBox="1"/>
          <p:nvPr/>
        </p:nvSpPr>
        <p:spPr>
          <a:xfrm>
            <a:off x="1347407" y="113538"/>
            <a:ext cx="71202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8497B0"/>
                </a:solidFill>
                <a:latin typeface="Montserrat ExtraBold" panose="00000900000000000000" pitchFamily="2" charset="0"/>
              </a:rPr>
              <a:t>PRÓXIMOS PASSOS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49840AB-1E6C-4634-8D30-AF1DC496D132}"/>
              </a:ext>
            </a:extLst>
          </p:cNvPr>
          <p:cNvSpPr txBox="1"/>
          <p:nvPr/>
        </p:nvSpPr>
        <p:spPr>
          <a:xfrm>
            <a:off x="1347407" y="805556"/>
            <a:ext cx="4566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Montserrat Light" panose="00000400000000000000" pitchFamily="2" charset="0"/>
              </a:rPr>
              <a:t>CRONOGRAMA PROPOSTAS</a:t>
            </a:r>
          </a:p>
        </p:txBody>
      </p:sp>
      <p:grpSp>
        <p:nvGrpSpPr>
          <p:cNvPr id="17" name="Group 80">
            <a:extLst>
              <a:ext uri="{FF2B5EF4-FFF2-40B4-BE49-F238E27FC236}">
                <a16:creationId xmlns:a16="http://schemas.microsoft.com/office/drawing/2014/main" id="{D76BA0F8-5072-4E5B-93EB-DD1AF68886BC}"/>
              </a:ext>
            </a:extLst>
          </p:cNvPr>
          <p:cNvGrpSpPr/>
          <p:nvPr/>
        </p:nvGrpSpPr>
        <p:grpSpPr>
          <a:xfrm>
            <a:off x="1578816" y="2056880"/>
            <a:ext cx="10276670" cy="2528450"/>
            <a:chOff x="1716833" y="2219212"/>
            <a:chExt cx="10276670" cy="2241174"/>
          </a:xfrm>
        </p:grpSpPr>
        <p:cxnSp>
          <p:nvCxnSpPr>
            <p:cNvPr id="18" name="Straight Connector 3">
              <a:extLst>
                <a:ext uri="{FF2B5EF4-FFF2-40B4-BE49-F238E27FC236}">
                  <a16:creationId xmlns:a16="http://schemas.microsoft.com/office/drawing/2014/main" id="{6A603EEB-EF4F-4326-8958-9EBF705B50D8}"/>
                </a:ext>
              </a:extLst>
            </p:cNvPr>
            <p:cNvCxnSpPr>
              <a:cxnSpLocks/>
            </p:cNvCxnSpPr>
            <p:nvPr/>
          </p:nvCxnSpPr>
          <p:spPr>
            <a:xfrm>
              <a:off x="1716833" y="3343576"/>
              <a:ext cx="10276670" cy="0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4">
              <a:extLst>
                <a:ext uri="{FF2B5EF4-FFF2-40B4-BE49-F238E27FC236}">
                  <a16:creationId xmlns:a16="http://schemas.microsoft.com/office/drawing/2014/main" id="{19DE5630-96B6-493D-811D-82AE22AAA07C}"/>
                </a:ext>
              </a:extLst>
            </p:cNvPr>
            <p:cNvCxnSpPr>
              <a:cxnSpLocks/>
            </p:cNvCxnSpPr>
            <p:nvPr/>
          </p:nvCxnSpPr>
          <p:spPr>
            <a:xfrm>
              <a:off x="1716833" y="3716123"/>
              <a:ext cx="10276670" cy="0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5">
              <a:extLst>
                <a:ext uri="{FF2B5EF4-FFF2-40B4-BE49-F238E27FC236}">
                  <a16:creationId xmlns:a16="http://schemas.microsoft.com/office/drawing/2014/main" id="{7D90CCD5-96BC-4183-BBBF-4572DEFE353F}"/>
                </a:ext>
              </a:extLst>
            </p:cNvPr>
            <p:cNvCxnSpPr>
              <a:cxnSpLocks/>
            </p:cNvCxnSpPr>
            <p:nvPr/>
          </p:nvCxnSpPr>
          <p:spPr>
            <a:xfrm>
              <a:off x="1716833" y="4088669"/>
              <a:ext cx="10276670" cy="0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65">
              <a:extLst>
                <a:ext uri="{FF2B5EF4-FFF2-40B4-BE49-F238E27FC236}">
                  <a16:creationId xmlns:a16="http://schemas.microsoft.com/office/drawing/2014/main" id="{0D0A19AD-92CA-40BF-9B65-53CB93C603FC}"/>
                </a:ext>
              </a:extLst>
            </p:cNvPr>
            <p:cNvCxnSpPr>
              <a:cxnSpLocks/>
            </p:cNvCxnSpPr>
            <p:nvPr/>
          </p:nvCxnSpPr>
          <p:spPr>
            <a:xfrm>
              <a:off x="1716833" y="2219212"/>
              <a:ext cx="10276670" cy="0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66">
              <a:extLst>
                <a:ext uri="{FF2B5EF4-FFF2-40B4-BE49-F238E27FC236}">
                  <a16:creationId xmlns:a16="http://schemas.microsoft.com/office/drawing/2014/main" id="{16A7BAAB-963E-4EF4-A0A3-8BEBF813CA3F}"/>
                </a:ext>
              </a:extLst>
            </p:cNvPr>
            <p:cNvCxnSpPr>
              <a:cxnSpLocks/>
            </p:cNvCxnSpPr>
            <p:nvPr/>
          </p:nvCxnSpPr>
          <p:spPr>
            <a:xfrm>
              <a:off x="1716833" y="2591759"/>
              <a:ext cx="10276670" cy="0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67">
              <a:extLst>
                <a:ext uri="{FF2B5EF4-FFF2-40B4-BE49-F238E27FC236}">
                  <a16:creationId xmlns:a16="http://schemas.microsoft.com/office/drawing/2014/main" id="{07FE38A0-56D6-4D8A-B648-A22F05F9BA3F}"/>
                </a:ext>
              </a:extLst>
            </p:cNvPr>
            <p:cNvCxnSpPr>
              <a:cxnSpLocks/>
            </p:cNvCxnSpPr>
            <p:nvPr/>
          </p:nvCxnSpPr>
          <p:spPr>
            <a:xfrm>
              <a:off x="1716833" y="2964305"/>
              <a:ext cx="10276670" cy="0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79">
              <a:extLst>
                <a:ext uri="{FF2B5EF4-FFF2-40B4-BE49-F238E27FC236}">
                  <a16:creationId xmlns:a16="http://schemas.microsoft.com/office/drawing/2014/main" id="{8003FCC8-6FA8-4E1E-AE6A-CE4801A33333}"/>
                </a:ext>
              </a:extLst>
            </p:cNvPr>
            <p:cNvCxnSpPr>
              <a:cxnSpLocks/>
            </p:cNvCxnSpPr>
            <p:nvPr/>
          </p:nvCxnSpPr>
          <p:spPr>
            <a:xfrm>
              <a:off x="1716833" y="4460386"/>
              <a:ext cx="10276670" cy="0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81">
            <a:extLst>
              <a:ext uri="{FF2B5EF4-FFF2-40B4-BE49-F238E27FC236}">
                <a16:creationId xmlns:a16="http://schemas.microsoft.com/office/drawing/2014/main" id="{EC8556F2-D3DB-4E9F-86BD-5EC15A3D8436}"/>
              </a:ext>
            </a:extLst>
          </p:cNvPr>
          <p:cNvGrpSpPr/>
          <p:nvPr/>
        </p:nvGrpSpPr>
        <p:grpSpPr>
          <a:xfrm>
            <a:off x="1809301" y="1898493"/>
            <a:ext cx="8279904" cy="2686835"/>
            <a:chOff x="1947318" y="2219212"/>
            <a:chExt cx="8279904" cy="2169655"/>
          </a:xfrm>
        </p:grpSpPr>
        <p:cxnSp>
          <p:nvCxnSpPr>
            <p:cNvPr id="27" name="Straight Connector 8">
              <a:extLst>
                <a:ext uri="{FF2B5EF4-FFF2-40B4-BE49-F238E27FC236}">
                  <a16:creationId xmlns:a16="http://schemas.microsoft.com/office/drawing/2014/main" id="{FC2B5EBF-8C3B-41BC-A025-4392DDCCCC23}"/>
                </a:ext>
              </a:extLst>
            </p:cNvPr>
            <p:cNvCxnSpPr>
              <a:cxnSpLocks/>
            </p:cNvCxnSpPr>
            <p:nvPr/>
          </p:nvCxnSpPr>
          <p:spPr>
            <a:xfrm>
              <a:off x="1947318" y="2219212"/>
              <a:ext cx="0" cy="2169655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10">
              <a:extLst>
                <a:ext uri="{FF2B5EF4-FFF2-40B4-BE49-F238E27FC236}">
                  <a16:creationId xmlns:a16="http://schemas.microsoft.com/office/drawing/2014/main" id="{2F7509C7-1695-4DD0-BF7C-E09015711DFA}"/>
                </a:ext>
              </a:extLst>
            </p:cNvPr>
            <p:cNvCxnSpPr>
              <a:cxnSpLocks/>
            </p:cNvCxnSpPr>
            <p:nvPr/>
          </p:nvCxnSpPr>
          <p:spPr>
            <a:xfrm>
              <a:off x="3619018" y="2219212"/>
              <a:ext cx="0" cy="2169655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12">
              <a:extLst>
                <a:ext uri="{FF2B5EF4-FFF2-40B4-BE49-F238E27FC236}">
                  <a16:creationId xmlns:a16="http://schemas.microsoft.com/office/drawing/2014/main" id="{FED3673C-1F03-4E06-9F50-E707A2A7C820}"/>
                </a:ext>
              </a:extLst>
            </p:cNvPr>
            <p:cNvCxnSpPr>
              <a:cxnSpLocks/>
            </p:cNvCxnSpPr>
            <p:nvPr/>
          </p:nvCxnSpPr>
          <p:spPr>
            <a:xfrm>
              <a:off x="5290717" y="2219212"/>
              <a:ext cx="0" cy="2169655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14">
              <a:extLst>
                <a:ext uri="{FF2B5EF4-FFF2-40B4-BE49-F238E27FC236}">
                  <a16:creationId xmlns:a16="http://schemas.microsoft.com/office/drawing/2014/main" id="{921642B6-69C8-4B23-99C9-603BB9F9A05D}"/>
                </a:ext>
              </a:extLst>
            </p:cNvPr>
            <p:cNvCxnSpPr>
              <a:cxnSpLocks/>
            </p:cNvCxnSpPr>
            <p:nvPr/>
          </p:nvCxnSpPr>
          <p:spPr>
            <a:xfrm>
              <a:off x="6962417" y="2219212"/>
              <a:ext cx="0" cy="2169655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16">
              <a:extLst>
                <a:ext uri="{FF2B5EF4-FFF2-40B4-BE49-F238E27FC236}">
                  <a16:creationId xmlns:a16="http://schemas.microsoft.com/office/drawing/2014/main" id="{90ED536C-74DF-4F38-8DC5-EBAE54F6F6EC}"/>
                </a:ext>
              </a:extLst>
            </p:cNvPr>
            <p:cNvCxnSpPr>
              <a:cxnSpLocks/>
            </p:cNvCxnSpPr>
            <p:nvPr/>
          </p:nvCxnSpPr>
          <p:spPr>
            <a:xfrm>
              <a:off x="8634116" y="2219212"/>
              <a:ext cx="0" cy="2169655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18">
              <a:extLst>
                <a:ext uri="{FF2B5EF4-FFF2-40B4-BE49-F238E27FC236}">
                  <a16:creationId xmlns:a16="http://schemas.microsoft.com/office/drawing/2014/main" id="{FAB2B321-3D5F-4B47-879A-0C1C9F1CC99E}"/>
                </a:ext>
              </a:extLst>
            </p:cNvPr>
            <p:cNvCxnSpPr>
              <a:cxnSpLocks/>
            </p:cNvCxnSpPr>
            <p:nvPr/>
          </p:nvCxnSpPr>
          <p:spPr>
            <a:xfrm>
              <a:off x="10227222" y="2219212"/>
              <a:ext cx="0" cy="2169655"/>
            </a:xfrm>
            <a:prstGeom prst="line">
              <a:avLst/>
            </a:prstGeom>
            <a:ln w="15875">
              <a:solidFill>
                <a:schemeClr val="tx1">
                  <a:lumMod val="60000"/>
                  <a:lumOff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ounded Rectangle 33">
            <a:extLst>
              <a:ext uri="{FF2B5EF4-FFF2-40B4-BE49-F238E27FC236}">
                <a16:creationId xmlns:a16="http://schemas.microsoft.com/office/drawing/2014/main" id="{71628D59-0DE7-4C33-8B81-1DD7368E08DE}"/>
              </a:ext>
            </a:extLst>
          </p:cNvPr>
          <p:cNvSpPr/>
          <p:nvPr/>
        </p:nvSpPr>
        <p:spPr>
          <a:xfrm rot="10800000" flipV="1">
            <a:off x="1794874" y="1959942"/>
            <a:ext cx="1696239" cy="29818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 Light" panose="00000400000000000000" pitchFamily="2" charset="0"/>
              </a:rPr>
              <a:t>100</a:t>
            </a:r>
          </a:p>
        </p:txBody>
      </p:sp>
      <p:sp>
        <p:nvSpPr>
          <p:cNvPr id="40" name="Rounded Rectangle 34">
            <a:extLst>
              <a:ext uri="{FF2B5EF4-FFF2-40B4-BE49-F238E27FC236}">
                <a16:creationId xmlns:a16="http://schemas.microsoft.com/office/drawing/2014/main" id="{E4F8069D-300C-4012-A440-55F24FCB46A3}"/>
              </a:ext>
            </a:extLst>
          </p:cNvPr>
          <p:cNvSpPr/>
          <p:nvPr/>
        </p:nvSpPr>
        <p:spPr>
          <a:xfrm rot="10800000" flipV="1">
            <a:off x="3481000" y="2337264"/>
            <a:ext cx="1692545" cy="31220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 Light" panose="00000400000000000000" pitchFamily="2" charset="0"/>
              </a:rPr>
              <a:t>100</a:t>
            </a:r>
          </a:p>
        </p:txBody>
      </p:sp>
      <p:sp>
        <p:nvSpPr>
          <p:cNvPr id="41" name="Rounded Rectangle 35">
            <a:extLst>
              <a:ext uri="{FF2B5EF4-FFF2-40B4-BE49-F238E27FC236}">
                <a16:creationId xmlns:a16="http://schemas.microsoft.com/office/drawing/2014/main" id="{09126520-DF3E-4738-9BF9-84162250DF3B}"/>
              </a:ext>
            </a:extLst>
          </p:cNvPr>
          <p:cNvSpPr/>
          <p:nvPr/>
        </p:nvSpPr>
        <p:spPr>
          <a:xfrm rot="10800000" flipV="1">
            <a:off x="6827686" y="3095953"/>
            <a:ext cx="1676407" cy="3047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 Light" panose="00000400000000000000" pitchFamily="2" charset="0"/>
              </a:rPr>
              <a:t>100</a:t>
            </a:r>
          </a:p>
        </p:txBody>
      </p:sp>
      <p:sp>
        <p:nvSpPr>
          <p:cNvPr id="42" name="Rounded Rectangle 36">
            <a:extLst>
              <a:ext uri="{FF2B5EF4-FFF2-40B4-BE49-F238E27FC236}">
                <a16:creationId xmlns:a16="http://schemas.microsoft.com/office/drawing/2014/main" id="{0181DD0C-37E4-453C-A809-CA128B99ED69}"/>
              </a:ext>
            </a:extLst>
          </p:cNvPr>
          <p:cNvSpPr/>
          <p:nvPr/>
        </p:nvSpPr>
        <p:spPr>
          <a:xfrm rot="10800000" flipV="1">
            <a:off x="5163370" y="2727768"/>
            <a:ext cx="1692545" cy="28988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 Light" panose="00000400000000000000" pitchFamily="2" charset="0"/>
              </a:rPr>
              <a:t>100</a:t>
            </a:r>
          </a:p>
        </p:txBody>
      </p:sp>
      <p:sp>
        <p:nvSpPr>
          <p:cNvPr id="43" name="Rounded Rectangle 37">
            <a:extLst>
              <a:ext uri="{FF2B5EF4-FFF2-40B4-BE49-F238E27FC236}">
                <a16:creationId xmlns:a16="http://schemas.microsoft.com/office/drawing/2014/main" id="{433BEA0A-BDA0-4846-AC97-FC3931DC2630}"/>
              </a:ext>
            </a:extLst>
          </p:cNvPr>
          <p:cNvSpPr/>
          <p:nvPr/>
        </p:nvSpPr>
        <p:spPr>
          <a:xfrm rot="10800000" flipV="1">
            <a:off x="8496098" y="3559768"/>
            <a:ext cx="1589487" cy="32704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 Light" panose="00000400000000000000" pitchFamily="2" charset="0"/>
              </a:rPr>
              <a:t>100</a:t>
            </a:r>
          </a:p>
        </p:txBody>
      </p:sp>
      <p:sp>
        <p:nvSpPr>
          <p:cNvPr id="45" name="Rounded Rectangle 83">
            <a:extLst>
              <a:ext uri="{FF2B5EF4-FFF2-40B4-BE49-F238E27FC236}">
                <a16:creationId xmlns:a16="http://schemas.microsoft.com/office/drawing/2014/main" id="{16A85F0D-D12B-4C93-B6B9-286CF1F91719}"/>
              </a:ext>
            </a:extLst>
          </p:cNvPr>
          <p:cNvSpPr/>
          <p:nvPr/>
        </p:nvSpPr>
        <p:spPr>
          <a:xfrm rot="10800000" flipV="1">
            <a:off x="10085590" y="4045869"/>
            <a:ext cx="1769895" cy="32704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 Light" panose="00000400000000000000" pitchFamily="2" charset="0"/>
              </a:rPr>
              <a:t>100</a:t>
            </a: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4B873F28-747C-4009-8843-7412D936C980}"/>
              </a:ext>
            </a:extLst>
          </p:cNvPr>
          <p:cNvSpPr txBox="1"/>
          <p:nvPr/>
        </p:nvSpPr>
        <p:spPr>
          <a:xfrm>
            <a:off x="-105201" y="2346897"/>
            <a:ext cx="1680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100" dirty="0">
                <a:latin typeface="Montserrat Light" panose="00000400000000000000" pitchFamily="2" charset="0"/>
              </a:rPr>
              <a:t>18/Jan</a:t>
            </a:r>
            <a:endParaRPr lang="pt-BR" sz="1100" dirty="0">
              <a:latin typeface="Montserrat Light" panose="00000400000000000000" pitchFamily="2" charset="0"/>
            </a:endParaRP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DAC098EF-90F7-4E06-8795-13ADC8EC2AC4}"/>
              </a:ext>
            </a:extLst>
          </p:cNvPr>
          <p:cNvSpPr txBox="1"/>
          <p:nvPr/>
        </p:nvSpPr>
        <p:spPr>
          <a:xfrm>
            <a:off x="-105201" y="2767382"/>
            <a:ext cx="1680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100" dirty="0">
                <a:latin typeface="Montserrat Light" panose="00000400000000000000" pitchFamily="2" charset="0"/>
              </a:rPr>
              <a:t>19/Jan</a:t>
            </a:r>
            <a:endParaRPr lang="pt-BR" sz="1100" dirty="0">
              <a:latin typeface="Montserrat Light" panose="00000400000000000000" pitchFamily="2" charset="0"/>
            </a:endParaRPr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FA5CFA72-CE21-4588-9D8D-80AD19DD507F}"/>
              </a:ext>
            </a:extLst>
          </p:cNvPr>
          <p:cNvSpPr txBox="1"/>
          <p:nvPr/>
        </p:nvSpPr>
        <p:spPr>
          <a:xfrm>
            <a:off x="-105201" y="3192629"/>
            <a:ext cx="1680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100" dirty="0">
                <a:latin typeface="Montserrat Light" panose="00000400000000000000" pitchFamily="2" charset="0"/>
              </a:rPr>
              <a:t>20/Jan</a:t>
            </a:r>
            <a:endParaRPr lang="pt-BR" sz="1100" dirty="0">
              <a:latin typeface="Montserrat Light" panose="00000400000000000000" pitchFamily="2" charset="0"/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A3565F70-3EC1-4AF9-BF68-A222C0A21213}"/>
              </a:ext>
            </a:extLst>
          </p:cNvPr>
          <p:cNvSpPr txBox="1"/>
          <p:nvPr/>
        </p:nvSpPr>
        <p:spPr>
          <a:xfrm>
            <a:off x="-105201" y="3613114"/>
            <a:ext cx="1680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100" dirty="0">
                <a:latin typeface="Montserrat Light" panose="00000400000000000000" pitchFamily="2" charset="0"/>
              </a:rPr>
              <a:t>21/Jan</a:t>
            </a:r>
            <a:endParaRPr lang="pt-BR" sz="1100" dirty="0">
              <a:latin typeface="Montserrat Light" panose="00000400000000000000" pitchFamily="2" charset="0"/>
            </a:endParaRP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AFB89AF2-5236-44DD-8B50-054B6A261DC4}"/>
              </a:ext>
            </a:extLst>
          </p:cNvPr>
          <p:cNvSpPr txBox="1"/>
          <p:nvPr/>
        </p:nvSpPr>
        <p:spPr>
          <a:xfrm>
            <a:off x="-105201" y="4035980"/>
            <a:ext cx="168032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1100" dirty="0">
                <a:latin typeface="Montserrat Light" panose="00000400000000000000" pitchFamily="2" charset="0"/>
              </a:rPr>
              <a:t>22/Jan</a:t>
            </a:r>
            <a:endParaRPr lang="pt-BR" sz="1100" dirty="0">
              <a:latin typeface="Montserrat Light" panose="00000400000000000000" pitchFamily="2" charset="0"/>
            </a:endParaRPr>
          </a:p>
        </p:txBody>
      </p:sp>
      <p:cxnSp>
        <p:nvCxnSpPr>
          <p:cNvPr id="54" name="Conector reto 53">
            <a:extLst>
              <a:ext uri="{FF2B5EF4-FFF2-40B4-BE49-F238E27FC236}">
                <a16:creationId xmlns:a16="http://schemas.microsoft.com/office/drawing/2014/main" id="{6E582F78-F521-4D4B-9941-1D79FD07546B}"/>
              </a:ext>
            </a:extLst>
          </p:cNvPr>
          <p:cNvCxnSpPr/>
          <p:nvPr/>
        </p:nvCxnSpPr>
        <p:spPr>
          <a:xfrm>
            <a:off x="-27296" y="467685"/>
            <a:ext cx="1374703" cy="0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to 54">
            <a:extLst>
              <a:ext uri="{FF2B5EF4-FFF2-40B4-BE49-F238E27FC236}">
                <a16:creationId xmlns:a16="http://schemas.microsoft.com/office/drawing/2014/main" id="{112AAE2B-C31F-4C13-BFAB-116717AC78CD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5914137" y="1036389"/>
            <a:ext cx="6258731" cy="415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19">
            <a:extLst>
              <a:ext uri="{FF2B5EF4-FFF2-40B4-BE49-F238E27FC236}">
                <a16:creationId xmlns:a16="http://schemas.microsoft.com/office/drawing/2014/main" id="{26A4FC3A-6CAE-4A1D-A94C-C64B5F93DD67}"/>
              </a:ext>
            </a:extLst>
          </p:cNvPr>
          <p:cNvCxnSpPr>
            <a:cxnSpLocks/>
          </p:cNvCxnSpPr>
          <p:nvPr/>
        </p:nvCxnSpPr>
        <p:spPr>
          <a:xfrm>
            <a:off x="11855486" y="1926412"/>
            <a:ext cx="0" cy="2658918"/>
          </a:xfrm>
          <a:prstGeom prst="line">
            <a:avLst/>
          </a:prstGeom>
          <a:ln w="15875">
            <a:solidFill>
              <a:schemeClr val="tx1">
                <a:lumMod val="60000"/>
                <a:lumOff val="4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CaixaDeTexto 13">
            <a:extLst>
              <a:ext uri="{FF2B5EF4-FFF2-40B4-BE49-F238E27FC236}">
                <a16:creationId xmlns:a16="http://schemas.microsoft.com/office/drawing/2014/main" id="{9FE24509-2875-481B-8E38-86D2BE722AEE}"/>
              </a:ext>
            </a:extLst>
          </p:cNvPr>
          <p:cNvSpPr txBox="1"/>
          <p:nvPr/>
        </p:nvSpPr>
        <p:spPr>
          <a:xfrm>
            <a:off x="11538101" y="1477455"/>
            <a:ext cx="6347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latin typeface="Montserrat Light" panose="00000400000000000000" pitchFamily="2" charset="0"/>
              </a:rPr>
              <a:t>1265</a:t>
            </a:r>
          </a:p>
        </p:txBody>
      </p:sp>
      <p:sp>
        <p:nvSpPr>
          <p:cNvPr id="103" name="CaixaDeTexto 15">
            <a:extLst>
              <a:ext uri="{FF2B5EF4-FFF2-40B4-BE49-F238E27FC236}">
                <a16:creationId xmlns:a16="http://schemas.microsoft.com/office/drawing/2014/main" id="{9724D82F-05D6-4397-8E9D-A60E67145916}"/>
              </a:ext>
            </a:extLst>
          </p:cNvPr>
          <p:cNvSpPr txBox="1"/>
          <p:nvPr/>
        </p:nvSpPr>
        <p:spPr>
          <a:xfrm>
            <a:off x="1398490" y="4903016"/>
            <a:ext cx="55460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Montserrat Light" panose="00000400000000000000" pitchFamily="2" charset="0"/>
              </a:rPr>
              <a:t>IMPLEMENTAÇÃO DE MELHORIAS</a:t>
            </a:r>
          </a:p>
        </p:txBody>
      </p:sp>
      <p:cxnSp>
        <p:nvCxnSpPr>
          <p:cNvPr id="104" name="Conector reto 54">
            <a:extLst>
              <a:ext uri="{FF2B5EF4-FFF2-40B4-BE49-F238E27FC236}">
                <a16:creationId xmlns:a16="http://schemas.microsoft.com/office/drawing/2014/main" id="{27CD7C44-5FBB-42FF-BBB3-50BCD26FC878}"/>
              </a:ext>
            </a:extLst>
          </p:cNvPr>
          <p:cNvCxnSpPr>
            <a:cxnSpLocks/>
            <a:stCxn id="103" idx="3"/>
          </p:cNvCxnSpPr>
          <p:nvPr/>
        </p:nvCxnSpPr>
        <p:spPr>
          <a:xfrm>
            <a:off x="6944583" y="5133849"/>
            <a:ext cx="5279369" cy="415"/>
          </a:xfrm>
          <a:prstGeom prst="line">
            <a:avLst/>
          </a:prstGeom>
          <a:ln w="28575">
            <a:solidFill>
              <a:srgbClr val="8497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07E6E405-B4C7-4465-B30F-02BE00B1AE10}"/>
              </a:ext>
            </a:extLst>
          </p:cNvPr>
          <p:cNvSpPr txBox="1"/>
          <p:nvPr/>
        </p:nvSpPr>
        <p:spPr>
          <a:xfrm>
            <a:off x="1343712" y="5470346"/>
            <a:ext cx="672228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/>
              <a:t>E-mails de retorno ao cliente automatizados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/>
              <a:t>Extrações de bases após curadoria do SAS pensando em um fluxo contínuo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/>
              <a:t>M</a:t>
            </a:r>
            <a:r>
              <a:rPr lang="en-US" sz="1600" dirty="0"/>
              <a:t>elhoria no processo feito pelo SAS para classificação dos clientes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801A031-A6AB-4A69-BB97-0D14EFD12B54}"/>
              </a:ext>
            </a:extLst>
          </p:cNvPr>
          <p:cNvSpPr txBox="1"/>
          <p:nvPr/>
        </p:nvSpPr>
        <p:spPr>
          <a:xfrm>
            <a:off x="5364293" y="5483607"/>
            <a:ext cx="20623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- </a:t>
            </a:r>
            <a:r>
              <a:rPr lang="pt-BR" sz="1400" i="1" dirty="0"/>
              <a:t>Rodrigo/ Beatriz/ Vitória</a:t>
            </a:r>
            <a:endParaRPr lang="en-US" sz="1400" i="1" dirty="0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24B10C5-9285-4EC7-9624-F1BDB59465C9}"/>
              </a:ext>
            </a:extLst>
          </p:cNvPr>
          <p:cNvSpPr txBox="1"/>
          <p:nvPr/>
        </p:nvSpPr>
        <p:spPr>
          <a:xfrm>
            <a:off x="7893044" y="5979874"/>
            <a:ext cx="14634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- </a:t>
            </a:r>
            <a:r>
              <a:rPr lang="pt-BR" sz="1400" i="1" dirty="0"/>
              <a:t>Rodrigo/ Beatriz</a:t>
            </a:r>
            <a:endParaRPr lang="en-US" sz="1400" i="1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B085E3F9-0716-4ECE-8776-AA091EC25416}"/>
              </a:ext>
            </a:extLst>
          </p:cNvPr>
          <p:cNvSpPr txBox="1"/>
          <p:nvPr/>
        </p:nvSpPr>
        <p:spPr>
          <a:xfrm>
            <a:off x="7280337" y="6457515"/>
            <a:ext cx="10616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/>
              <a:t>- </a:t>
            </a:r>
            <a:r>
              <a:rPr lang="pt-BR" sz="1400" i="1" dirty="0"/>
              <a:t>Yuri/ Fabio</a:t>
            </a:r>
            <a:endParaRPr lang="en-US" sz="1400" i="1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40D5832A-2057-4ABE-9CC0-8CE1A1DD3C82}"/>
              </a:ext>
            </a:extLst>
          </p:cNvPr>
          <p:cNvSpPr txBox="1"/>
          <p:nvPr/>
        </p:nvSpPr>
        <p:spPr>
          <a:xfrm>
            <a:off x="9652317" y="4654435"/>
            <a:ext cx="2203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* Subindo 100 propostas por dia</a:t>
            </a:r>
            <a:endParaRPr lang="en-US" sz="1200" dirty="0"/>
          </a:p>
        </p:txBody>
      </p:sp>
      <p:pic>
        <p:nvPicPr>
          <p:cNvPr id="6" name="Gráfico 5" descr="Aviso estrutura de tópicos">
            <a:extLst>
              <a:ext uri="{FF2B5EF4-FFF2-40B4-BE49-F238E27FC236}">
                <a16:creationId xmlns:a16="http://schemas.microsoft.com/office/drawing/2014/main" id="{0A3DECED-63FA-4C08-92DB-8529F7C82B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46982" y="5425075"/>
            <a:ext cx="446062" cy="446062"/>
          </a:xfrm>
          <a:prstGeom prst="rect">
            <a:avLst/>
          </a:prstGeom>
        </p:spPr>
      </p:pic>
      <p:pic>
        <p:nvPicPr>
          <p:cNvPr id="10" name="Gráfico 9" descr="Marca de seleção estrutura de tópicos">
            <a:extLst>
              <a:ext uri="{FF2B5EF4-FFF2-40B4-BE49-F238E27FC236}">
                <a16:creationId xmlns:a16="http://schemas.microsoft.com/office/drawing/2014/main" id="{08C4AD22-891B-4E8E-9FAB-DA9AE99811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23717" y="5903465"/>
            <a:ext cx="457200" cy="457200"/>
          </a:xfrm>
          <a:prstGeom prst="rect">
            <a:avLst/>
          </a:prstGeom>
        </p:spPr>
      </p:pic>
      <p:pic>
        <p:nvPicPr>
          <p:cNvPr id="52" name="Gráfico 51" descr="Marca de seleção estrutura de tópicos">
            <a:extLst>
              <a:ext uri="{FF2B5EF4-FFF2-40B4-BE49-F238E27FC236}">
                <a16:creationId xmlns:a16="http://schemas.microsoft.com/office/drawing/2014/main" id="{B1EB42AD-809A-4620-910F-F26253B1F1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67642" y="6360665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15437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7037&quot;&gt;&lt;version val=&quot;32684&quot;/&gt;&lt;CPresentation id=&quot;1&quot;&gt;&lt;m_precDefaultNumber&gt;&lt;m_bNumberIsYear val=&quot;1&quot;/&gt;&lt;m_chMinusSymbol&gt;-&lt;/m_chMinusSymbol&gt;&lt;m_chDecimalSymbol17909&gt;,&lt;/m_chDecimalSymbol17909&gt;&lt;m_nGroupingDigits17909 val=&quot;3&quot;/&gt;&lt;m_chGroupingSymbol17909&gt;.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,&lt;/m_chDecimalSymbol17909&gt;&lt;m_nGroupingDigits17909 val=&quot;3&quot;/&gt;&lt;m_chGroupingSymbol17909&gt;.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d/%m/%Y&lt;/m_strFormatTime&gt;&lt;m_yearfmt&gt;&lt;begin val=&quot;0&quot;/&gt;&lt;end val=&quot;0&quot;/&gt;&lt;/m_yearfmt&gt;&lt;/m_precDefaultDate&gt;&lt;m_precDefaultDay&gt;&lt;m_yearfmt&gt;&lt;begin val=&quot;0&quot;/&gt;&lt;end val=&quot;4&quot;/&gt;&lt;/m_yearfmt&gt;&lt;/m_precDefaultDay&gt;&lt;m_precDefaultWeek&gt;&lt;m_yearfmt&gt;&lt;begin val=&quot;0&quot;/&gt;&lt;end val=&quot;4&quot;/&gt;&lt;/m_yearfmt&gt;&lt;/m_precDefaultWeek&gt;&lt;m_precDefaultMonth&gt;&lt;m_yearfmt&gt;&lt;begin val=&quot;0&quot;/&gt;&lt;end val=&quot;4&quot;/&gt;&lt;/m_yearfmt&gt;&lt;/m_precDefaultMonth&gt;&lt;m_precDefaultQuarter&gt;&lt;m_yearfmt&gt;&lt;begin val=&quot;0&quot;/&gt;&lt;end val=&quot;4&quot;/&gt;&lt;/m_yearfmt&gt;&lt;/m_precDefaultQuarter&gt;&lt;m_precDefaultYear&gt;&lt;m_yearfmt&gt;&lt;begin val=&quot;0&quot;/&gt;&lt;end val=&quot;4&quot;/&gt;&lt;/m_yearfmt&gt;&lt;/m_precDefaultYear&gt;&lt;m_precDefaultFYDay&gt;&lt;m_yearfmt&gt;&lt;begin val=&quot;0&quot;/&gt;&lt;end val=&quot;4&quot;/&gt;&lt;/m_yearfmt&gt;&lt;/m_precDefaultFYDay&gt;&lt;m_precDefaultFYWeek&gt;&lt;m_yearfmt&gt;&lt;begin val=&quot;0&quot;/&gt;&lt;end val=&quot;4&quot;/&gt;&lt;/m_yearfmt&gt;&lt;/m_precDefaultFYWeek&gt;&lt;m_precDefaultFYMonth&gt;&lt;m_yearfmt&gt;&lt;begin val=&quot;0&quot;/&gt;&lt;end val=&quot;4&quot;/&gt;&lt;/m_yearfmt&gt;&lt;/m_precDefaultFYMonth&gt;&lt;m_precDefaultFYQuarter&gt;&lt;m_yearfmt&gt;&lt;begin val=&quot;0&quot;/&gt;&lt;end val=&quot;4&quot;/&gt;&lt;/m_yearfmt&gt;&lt;/m_precDefaultFYQuarter&gt;&lt;m_precDefaultFYYear&gt;&lt;m_yearfmt&gt;&lt;begin val=&quot;0&quot;/&gt;&lt;end val=&quot;4&quot;/&gt;&lt;/m_yearfmt&gt;&lt;/m_precDefaultFYYear&gt;&lt;m_mruColor&gt;&lt;m_vecMRU length=&quot;3&quot;&gt;&lt;elem m_fUsage=&quot;3.68559000000000036579E+00&quot;&gt;&lt;m_msothmcolidx val=&quot;0&quot;/&gt;&lt;m_rgb r=&quot;B0&quot; g=&quot;00&quot; b=&quot;00&quot;/&gt;&lt;/elem&gt;&lt;elem m_fUsage=&quot;1.00000000000000000000E+00&quot;&gt;&lt;m_msothmcolidx val=&quot;0&quot;/&gt;&lt;m_rgb r=&quot;F2&quot; g=&quot;F2&quot; b=&quot;F2&quot;/&gt;&lt;/elem&gt;&lt;elem m_fUsage=&quot;5.31441000000000163261E-01&quot;&gt;&lt;m_msothmcolidx val=&quot;0&quot;/&gt;&lt;m_rgb r=&quot;FB&quot; g=&quot;00&quot; b=&quot;00&quot;/&gt;&lt;/elem&gt;&lt;/m_vecMRU&gt;&lt;/m_mruColor&gt;&lt;m_eweekdayFirstOfWeek val=&quot;1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JPU29B_yPetRjAOtSI81g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wPe4.KodAm6XQ3UDP.LJ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9b16uMoJ3n2DPrBcE5tw1Q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Ow8vwg7My3ZcxryMMKFc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WM2QCjeZVz7n0p8V_6LHQ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aQSxd68OYLOesuSrG2I6w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tLX6BarmHom1Vr6SUzER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eyFcf_JijkoIQzz4ghnl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4hcqCnot9eOHRpdgk0N5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QZC_aTkrDWKuodeijMdV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1JtusjY1WVjCeyJtQiaEA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QPXtDoeL1kHpYIa894tBA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A4j6PFddR2FJZxhaL7wGg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E9m1gRFgQhHXhis04uUaQ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eVw9JQQQKZbeNxa7xSMYw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ZUxZFgciITd7jQz9sBV3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7Xc3S2gj0a06GUfhuCEQHA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jp8CnGWc6LT_l.25IHXZ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sE2XT4ZJ0A4nLU8lx9Dy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Yz824hvdnTW3msKY6_9PA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nuaAmcNU5oEUtvYcSGjFw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xnjGZ01SMisK6_p89ZORA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3_5qKkRD699Nu3SAIBr7g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mo3GHKtCvYD_igpO1UKaA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at8jJPx46c_71dsYU7LAA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fcD5ol2laclGmgd3gJccA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i1e_3qKWClgdgDV.ZNKVg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vlivLI1jQrltiZI0W6AaA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5FQzoNsWj8QPgNbK8XZR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Kfly24mvNLLaLlZ4RusR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0yE39w9eMUyFlE8tTGH2g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kt94OnQuMpza8bDXxqRDA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yUGMWdTb5hb1tXmHH8.Yg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0DJBetUc7sAp0WcuFdAMw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5.0NjLqjWOXA8jpBVudKXw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Lnaizvu_O45A1OvyCpjOA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N74ty8U50Wlt.q7CjtVuA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VZyDt_bD7nHuKnkCs2Pkw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C5IMD5xXsVYSJlPjD.s8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USS1BSzcN5NSrbzetJTww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dvIrdxAFgly3JWT4isXow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GhrqKBi3no_CTpkHHkL7g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D9qqWTQLkOPml3iXHz96g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shWIyOXY5PJxFt5f_CbdA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sI8dsUQV.ZQticRzclVFA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xa6bVOZoVvXmoqGb3eSWQ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LAcqXEsjM4zak4bRf8i0w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6zCiEnWGillwZJ1hBPZjw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Tqb_uLGMfJV_.KPkxgTr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BJ82Yy9bg_Rg70mjwauPw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8AuL5Ui4EO_A4ztuHhp8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jP3GMxTyp.8MkBXCi.wQQ"/>
</p:tagLst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302</Words>
  <Application>Microsoft Office PowerPoint</Application>
  <PresentationFormat>Widescreen</PresentationFormat>
  <Paragraphs>126</Paragraphs>
  <Slides>6</Slides>
  <Notes>4</Notes>
  <HiddenSlides>0</HiddenSlides>
  <MMClips>0</MMClips>
  <ScaleCrop>false</ScaleCrop>
  <HeadingPairs>
    <vt:vector size="8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8" baseType="lpstr">
      <vt:lpstr>Amasis MT Pro Light</vt:lpstr>
      <vt:lpstr>Arial</vt:lpstr>
      <vt:lpstr>Calibri</vt:lpstr>
      <vt:lpstr>Calibri Light</vt:lpstr>
      <vt:lpstr>Montserrat ExtraBold</vt:lpstr>
      <vt:lpstr>Montserrat Light</vt:lpstr>
      <vt:lpstr>Myanmar Text</vt:lpstr>
      <vt:lpstr>Raleway</vt:lpstr>
      <vt:lpstr>Raleway Black</vt:lpstr>
      <vt:lpstr>Segoe UI</vt:lpstr>
      <vt:lpstr>Tema do Office</vt:lpstr>
      <vt:lpstr>Slide do think-cell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Rodrigo dos Santos (E)</dc:creator>
  <cp:lastModifiedBy>Rodrigo dos Santos (E)</cp:lastModifiedBy>
  <cp:revision>25</cp:revision>
  <dcterms:created xsi:type="dcterms:W3CDTF">2022-01-07T15:09:55Z</dcterms:created>
  <dcterms:modified xsi:type="dcterms:W3CDTF">2022-01-14T17:37:20Z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c41c091-3cbc-4dba-8b59-ce62f19500db_Enabled">
    <vt:lpwstr>true</vt:lpwstr>
  </property>
  <property fmtid="{D5CDD505-2E9C-101B-9397-08002B2CF9AE}" pid="3" name="MSIP_Label_3c41c091-3cbc-4dba-8b59-ce62f19500db_SetDate">
    <vt:lpwstr>2022-01-07T20:05:00Z</vt:lpwstr>
  </property>
  <property fmtid="{D5CDD505-2E9C-101B-9397-08002B2CF9AE}" pid="4" name="MSIP_Label_3c41c091-3cbc-4dba-8b59-ce62f19500db_Method">
    <vt:lpwstr>Privileged</vt:lpwstr>
  </property>
  <property fmtid="{D5CDD505-2E9C-101B-9397-08002B2CF9AE}" pid="5" name="MSIP_Label_3c41c091-3cbc-4dba-8b59-ce62f19500db_Name">
    <vt:lpwstr>Confidential_0_1</vt:lpwstr>
  </property>
  <property fmtid="{D5CDD505-2E9C-101B-9397-08002B2CF9AE}" pid="6" name="MSIP_Label_3c41c091-3cbc-4dba-8b59-ce62f19500db_SiteId">
    <vt:lpwstr>35595a02-4d6d-44ac-99e1-f9ab4cd872db</vt:lpwstr>
  </property>
  <property fmtid="{D5CDD505-2E9C-101B-9397-08002B2CF9AE}" pid="7" name="MSIP_Label_3c41c091-3cbc-4dba-8b59-ce62f19500db_ActionId">
    <vt:lpwstr>d1e001c4-6d38-46f6-bbb5-426810140717</vt:lpwstr>
  </property>
  <property fmtid="{D5CDD505-2E9C-101B-9397-08002B2CF9AE}" pid="8" name="MSIP_Label_3c41c091-3cbc-4dba-8b59-ce62f19500db_ContentBits">
    <vt:lpwstr>1</vt:lpwstr>
  </property>
</Properties>
</file>

<file path=docProps/thumbnail.jpeg>
</file>